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3" r:id="rId2"/>
    <p:sldId id="286" r:id="rId3"/>
    <p:sldId id="267" r:id="rId4"/>
    <p:sldId id="258" r:id="rId5"/>
    <p:sldId id="280" r:id="rId6"/>
    <p:sldId id="269" r:id="rId7"/>
    <p:sldId id="268" r:id="rId8"/>
    <p:sldId id="281" r:id="rId9"/>
    <p:sldId id="259" r:id="rId10"/>
    <p:sldId id="272" r:id="rId11"/>
    <p:sldId id="282" r:id="rId12"/>
    <p:sldId id="265" r:id="rId13"/>
    <p:sldId id="283" r:id="rId14"/>
    <p:sldId id="274" r:id="rId15"/>
    <p:sldId id="275" r:id="rId16"/>
    <p:sldId id="276" r:id="rId17"/>
    <p:sldId id="285" r:id="rId18"/>
    <p:sldId id="277" r:id="rId19"/>
    <p:sldId id="261" r:id="rId20"/>
    <p:sldId id="279" r:id="rId21"/>
    <p:sldId id="278" r:id="rId22"/>
    <p:sldId id="288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8" autoAdjust="0"/>
    <p:restoredTop sz="94658"/>
  </p:normalViewPr>
  <p:slideViewPr>
    <p:cSldViewPr snapToGrid="0">
      <p:cViewPr varScale="1">
        <p:scale>
          <a:sx n="62" d="100"/>
          <a:sy n="62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81655-11D5-2A40-AAB2-DFD4F75AA7D0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B74A24-0C43-9248-9DD4-E70E9EAEBE8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3200" b="1" i="0" dirty="0">
              <a:latin typeface="Goudy Old Style" panose="02020502050305020303" pitchFamily="18" charset="77"/>
            </a:rPr>
            <a:t>Data</a:t>
          </a:r>
          <a:endParaRPr lang="en-GB" sz="2100" b="1" i="0" dirty="0">
            <a:latin typeface="Goudy Old Style" panose="02020502050305020303" pitchFamily="18" charset="77"/>
          </a:endParaRPr>
        </a:p>
      </dgm:t>
    </dgm:pt>
    <dgm:pt modelId="{265A597A-6B89-BD41-AF35-0475168B561E}" type="parTrans" cxnId="{074D72B4-C3B9-A949-B9EE-1F30FE814137}">
      <dgm:prSet/>
      <dgm:spPr/>
      <dgm:t>
        <a:bodyPr/>
        <a:lstStyle/>
        <a:p>
          <a:endParaRPr lang="en-GB"/>
        </a:p>
      </dgm:t>
    </dgm:pt>
    <dgm:pt modelId="{4CBDE469-0A96-3242-8DF7-D43BFE50B28F}" type="sibTrans" cxnId="{074D72B4-C3B9-A949-B9EE-1F30FE814137}">
      <dgm:prSet/>
      <dgm:spPr/>
      <dgm:t>
        <a:bodyPr/>
        <a:lstStyle/>
        <a:p>
          <a:endParaRPr lang="en-GB"/>
        </a:p>
      </dgm:t>
    </dgm:pt>
    <dgm:pt modelId="{8BA768CE-845A-574C-9B4B-DC272D5A866F}">
      <dgm:prSet phldrT="[Text]"/>
      <dgm:spPr/>
      <dgm:t>
        <a:bodyPr/>
        <a:lstStyle/>
        <a:p>
          <a:r>
            <a:rPr lang="en-GB" b="0" i="0" dirty="0">
              <a:latin typeface="Goudy Old Style" panose="02020502050305020303" pitchFamily="18" charset="77"/>
            </a:rPr>
            <a:t>Ingest</a:t>
          </a:r>
        </a:p>
      </dgm:t>
    </dgm:pt>
    <dgm:pt modelId="{62723CCA-B306-CD4D-BF6A-92D04FBA4675}" type="parTrans" cxnId="{2822DFC8-DB96-0B40-A071-2BA4230B3A11}">
      <dgm:prSet/>
      <dgm:spPr/>
      <dgm:t>
        <a:bodyPr/>
        <a:lstStyle/>
        <a:p>
          <a:endParaRPr lang="en-GB"/>
        </a:p>
      </dgm:t>
    </dgm:pt>
    <dgm:pt modelId="{D6AFFC26-5D17-9847-A291-B6012077D7C2}" type="sibTrans" cxnId="{2822DFC8-DB96-0B40-A071-2BA4230B3A11}">
      <dgm:prSet/>
      <dgm:spPr/>
      <dgm:t>
        <a:bodyPr/>
        <a:lstStyle/>
        <a:p>
          <a:endParaRPr lang="en-GB"/>
        </a:p>
      </dgm:t>
    </dgm:pt>
    <dgm:pt modelId="{62A5B1B0-73EC-6048-8CDE-CE629306B46F}">
      <dgm:prSet phldrT="[Text]"/>
      <dgm:spPr/>
      <dgm:t>
        <a:bodyPr/>
        <a:lstStyle/>
        <a:p>
          <a:r>
            <a:rPr lang="en-GB" b="0" i="0" dirty="0">
              <a:latin typeface="Goudy Old Style" panose="02020502050305020303" pitchFamily="18" charset="77"/>
            </a:rPr>
            <a:t>Prepare</a:t>
          </a:r>
        </a:p>
      </dgm:t>
    </dgm:pt>
    <dgm:pt modelId="{76E3C360-644C-3443-AF02-0A254E9A8519}" type="parTrans" cxnId="{60C1C0B1-22E7-A14C-A7D7-D4850D9E4A29}">
      <dgm:prSet/>
      <dgm:spPr/>
      <dgm:t>
        <a:bodyPr/>
        <a:lstStyle/>
        <a:p>
          <a:endParaRPr lang="en-GB"/>
        </a:p>
      </dgm:t>
    </dgm:pt>
    <dgm:pt modelId="{8D1A1065-9782-4642-891C-C3FE613702A3}" type="sibTrans" cxnId="{60C1C0B1-22E7-A14C-A7D7-D4850D9E4A29}">
      <dgm:prSet/>
      <dgm:spPr/>
      <dgm:t>
        <a:bodyPr/>
        <a:lstStyle/>
        <a:p>
          <a:endParaRPr lang="en-GB"/>
        </a:p>
      </dgm:t>
    </dgm:pt>
    <dgm:pt modelId="{806670F0-6A6C-BD4D-89D1-35CC9BA5268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b="1" i="0" dirty="0">
              <a:latin typeface="Goudy Old Style" panose="02020502050305020303" pitchFamily="18" charset="77"/>
            </a:rPr>
            <a:t>Feature Engineering</a:t>
          </a:r>
        </a:p>
      </dgm:t>
    </dgm:pt>
    <dgm:pt modelId="{28229E31-9600-934A-BF38-493B40859F57}" type="parTrans" cxnId="{F29CD273-CC99-7F41-BF12-3741E322DAA1}">
      <dgm:prSet/>
      <dgm:spPr/>
      <dgm:t>
        <a:bodyPr/>
        <a:lstStyle/>
        <a:p>
          <a:endParaRPr lang="en-GB"/>
        </a:p>
      </dgm:t>
    </dgm:pt>
    <dgm:pt modelId="{9E23C72A-E7F7-174C-9E08-403666A75D80}" type="sibTrans" cxnId="{F29CD273-CC99-7F41-BF12-3741E322DAA1}">
      <dgm:prSet/>
      <dgm:spPr/>
      <dgm:t>
        <a:bodyPr/>
        <a:lstStyle/>
        <a:p>
          <a:endParaRPr lang="en-GB"/>
        </a:p>
      </dgm:t>
    </dgm:pt>
    <dgm:pt modelId="{23AF7DB3-A440-6E4D-9A1E-1950FE5E1500}">
      <dgm:prSet phldrT="[Text]"/>
      <dgm:spPr/>
      <dgm:t>
        <a:bodyPr/>
        <a:lstStyle/>
        <a:p>
          <a:r>
            <a:rPr lang="en-GB" dirty="0">
              <a:latin typeface="Goudy Old Style" panose="02020502050305020303" pitchFamily="18" charset="77"/>
            </a:rPr>
            <a:t>Tokenise</a:t>
          </a:r>
        </a:p>
      </dgm:t>
    </dgm:pt>
    <dgm:pt modelId="{236E3787-85A9-EA46-A771-C43CD4E7F7D9}" type="parTrans" cxnId="{172DAEB5-6E84-8643-B72A-D72FFC7C774D}">
      <dgm:prSet/>
      <dgm:spPr/>
      <dgm:t>
        <a:bodyPr/>
        <a:lstStyle/>
        <a:p>
          <a:endParaRPr lang="en-GB"/>
        </a:p>
      </dgm:t>
    </dgm:pt>
    <dgm:pt modelId="{65DA6F77-9F0E-3444-A12E-42F8D5A2C1C7}" type="sibTrans" cxnId="{172DAEB5-6E84-8643-B72A-D72FFC7C774D}">
      <dgm:prSet/>
      <dgm:spPr/>
      <dgm:t>
        <a:bodyPr/>
        <a:lstStyle/>
        <a:p>
          <a:endParaRPr lang="en-GB"/>
        </a:p>
      </dgm:t>
    </dgm:pt>
    <dgm:pt modelId="{D898B8D4-7C16-1540-8836-6767F32013F1}">
      <dgm:prSet phldrT="[Text]"/>
      <dgm:spPr/>
      <dgm:t>
        <a:bodyPr/>
        <a:lstStyle/>
        <a:p>
          <a:r>
            <a:rPr lang="en-GB" dirty="0">
              <a:latin typeface="Goudy Old Style" panose="02020502050305020303" pitchFamily="18" charset="77"/>
            </a:rPr>
            <a:t>Vectorize</a:t>
          </a:r>
        </a:p>
      </dgm:t>
    </dgm:pt>
    <dgm:pt modelId="{ABFEF3D7-23D0-7949-B92F-789094BE9D35}" type="parTrans" cxnId="{B65DE8BF-9F72-9E43-A6B0-2F9E1A846C2A}">
      <dgm:prSet/>
      <dgm:spPr/>
      <dgm:t>
        <a:bodyPr/>
        <a:lstStyle/>
        <a:p>
          <a:endParaRPr lang="en-GB"/>
        </a:p>
      </dgm:t>
    </dgm:pt>
    <dgm:pt modelId="{ADCCA77B-4EB2-214E-B9CA-B51E92BF7398}" type="sibTrans" cxnId="{B65DE8BF-9F72-9E43-A6B0-2F9E1A846C2A}">
      <dgm:prSet/>
      <dgm:spPr/>
      <dgm:t>
        <a:bodyPr/>
        <a:lstStyle/>
        <a:p>
          <a:endParaRPr lang="en-GB"/>
        </a:p>
      </dgm:t>
    </dgm:pt>
    <dgm:pt modelId="{2B042D35-0D79-0948-A024-81604CDA68BB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b="1" i="0" dirty="0">
              <a:latin typeface="Goudy Old Style" panose="02020502050305020303" pitchFamily="18" charset="77"/>
            </a:rPr>
            <a:t>Model &amp; Evaluate</a:t>
          </a:r>
        </a:p>
      </dgm:t>
    </dgm:pt>
    <dgm:pt modelId="{F52BF345-93DF-394E-90C6-A431CFC6E42A}" type="parTrans" cxnId="{34B3EA64-CD98-E947-9C0C-91E20008419D}">
      <dgm:prSet/>
      <dgm:spPr/>
      <dgm:t>
        <a:bodyPr/>
        <a:lstStyle/>
        <a:p>
          <a:endParaRPr lang="en-GB"/>
        </a:p>
      </dgm:t>
    </dgm:pt>
    <dgm:pt modelId="{A5B42D2A-B343-BF49-97B6-CFDB7B685D50}" type="sibTrans" cxnId="{34B3EA64-CD98-E947-9C0C-91E20008419D}">
      <dgm:prSet/>
      <dgm:spPr/>
      <dgm:t>
        <a:bodyPr/>
        <a:lstStyle/>
        <a:p>
          <a:endParaRPr lang="en-GB"/>
        </a:p>
      </dgm:t>
    </dgm:pt>
    <dgm:pt modelId="{19E9126C-A94B-D14D-BF41-6DB6694A9168}">
      <dgm:prSet phldrT="[Text]"/>
      <dgm:spPr/>
      <dgm:t>
        <a:bodyPr/>
        <a:lstStyle/>
        <a:p>
          <a:r>
            <a:rPr lang="en-GB" dirty="0">
              <a:latin typeface="Goudy Old Style" panose="02020502050305020303" pitchFamily="18" charset="77"/>
            </a:rPr>
            <a:t>Feed Models</a:t>
          </a:r>
        </a:p>
      </dgm:t>
    </dgm:pt>
    <dgm:pt modelId="{15B5855B-356E-D74E-8A1B-017FCF06D2E5}" type="parTrans" cxnId="{CAE7BDB6-79E3-724F-8AF0-1DA6849A3419}">
      <dgm:prSet/>
      <dgm:spPr/>
      <dgm:t>
        <a:bodyPr/>
        <a:lstStyle/>
        <a:p>
          <a:endParaRPr lang="en-GB"/>
        </a:p>
      </dgm:t>
    </dgm:pt>
    <dgm:pt modelId="{982F0010-E4FB-D046-ACF2-6B1A3E31C8BE}" type="sibTrans" cxnId="{CAE7BDB6-79E3-724F-8AF0-1DA6849A3419}">
      <dgm:prSet/>
      <dgm:spPr/>
      <dgm:t>
        <a:bodyPr/>
        <a:lstStyle/>
        <a:p>
          <a:endParaRPr lang="en-GB"/>
        </a:p>
      </dgm:t>
    </dgm:pt>
    <dgm:pt modelId="{29E9758C-6C17-084C-9A7B-886FAB9B1ECC}">
      <dgm:prSet phldrT="[Text]"/>
      <dgm:spPr/>
      <dgm:t>
        <a:bodyPr/>
        <a:lstStyle/>
        <a:p>
          <a:r>
            <a:rPr lang="en-GB" dirty="0">
              <a:latin typeface="Goudy Old Style" panose="02020502050305020303" pitchFamily="18" charset="77"/>
            </a:rPr>
            <a:t>Gauge Performance</a:t>
          </a:r>
        </a:p>
      </dgm:t>
    </dgm:pt>
    <dgm:pt modelId="{7C3B94CA-36B2-DE42-8039-F8CBEB8AA2E5}" type="parTrans" cxnId="{D3B2FDCE-FCFB-D846-8855-1FF69FF9481C}">
      <dgm:prSet/>
      <dgm:spPr/>
      <dgm:t>
        <a:bodyPr/>
        <a:lstStyle/>
        <a:p>
          <a:endParaRPr lang="en-GB"/>
        </a:p>
      </dgm:t>
    </dgm:pt>
    <dgm:pt modelId="{BB4F44F7-120A-4542-89DD-A48E3C19E454}" type="sibTrans" cxnId="{D3B2FDCE-FCFB-D846-8855-1FF69FF9481C}">
      <dgm:prSet/>
      <dgm:spPr/>
      <dgm:t>
        <a:bodyPr/>
        <a:lstStyle/>
        <a:p>
          <a:endParaRPr lang="en-GB"/>
        </a:p>
      </dgm:t>
    </dgm:pt>
    <dgm:pt modelId="{4B3071C3-F1DF-C74E-8C5A-DBBAB312EE41}">
      <dgm:prSet phldrT="[Text]"/>
      <dgm:spPr/>
      <dgm:t>
        <a:bodyPr/>
        <a:lstStyle/>
        <a:p>
          <a:r>
            <a:rPr lang="en-GB" b="0" i="0" dirty="0">
              <a:latin typeface="Goudy Old Style" panose="02020502050305020303" pitchFamily="18" charset="77"/>
            </a:rPr>
            <a:t>Scrape</a:t>
          </a:r>
        </a:p>
      </dgm:t>
    </dgm:pt>
    <dgm:pt modelId="{0ED3C20A-F983-644E-ADC6-FCB7DBD6EE4D}" type="parTrans" cxnId="{265B6040-E721-DE44-9524-949B8C345C79}">
      <dgm:prSet/>
      <dgm:spPr/>
      <dgm:t>
        <a:bodyPr/>
        <a:lstStyle/>
        <a:p>
          <a:endParaRPr lang="en-GB"/>
        </a:p>
      </dgm:t>
    </dgm:pt>
    <dgm:pt modelId="{9E26CF3B-3507-784B-813E-4BE4443FE6E1}" type="sibTrans" cxnId="{265B6040-E721-DE44-9524-949B8C345C79}">
      <dgm:prSet/>
      <dgm:spPr/>
      <dgm:t>
        <a:bodyPr/>
        <a:lstStyle/>
        <a:p>
          <a:endParaRPr lang="en-GB"/>
        </a:p>
      </dgm:t>
    </dgm:pt>
    <dgm:pt modelId="{16D4B4E9-A8E0-FE4D-9C99-34746DE5FAC0}">
      <dgm:prSet phldrT="[Text]"/>
      <dgm:spPr/>
      <dgm:t>
        <a:bodyPr/>
        <a:lstStyle/>
        <a:p>
          <a:r>
            <a:rPr lang="en-GB" dirty="0" err="1">
              <a:latin typeface="Goudy Old Style" panose="02020502050305020303" pitchFamily="18" charset="77"/>
            </a:rPr>
            <a:t>Tf-idf</a:t>
          </a:r>
          <a:endParaRPr lang="en-GB" dirty="0">
            <a:latin typeface="Goudy Old Style" panose="02020502050305020303" pitchFamily="18" charset="77"/>
          </a:endParaRPr>
        </a:p>
      </dgm:t>
    </dgm:pt>
    <dgm:pt modelId="{2A1A9F08-9647-3547-B78A-CFBAE7888FFF}" type="parTrans" cxnId="{595843BE-66AE-C44F-B220-2562EC4270F5}">
      <dgm:prSet/>
      <dgm:spPr/>
      <dgm:t>
        <a:bodyPr/>
        <a:lstStyle/>
        <a:p>
          <a:endParaRPr lang="en-GB"/>
        </a:p>
      </dgm:t>
    </dgm:pt>
    <dgm:pt modelId="{910C0611-4728-F943-9C8B-0A2EAA2017A0}" type="sibTrans" cxnId="{595843BE-66AE-C44F-B220-2562EC4270F5}">
      <dgm:prSet/>
      <dgm:spPr/>
      <dgm:t>
        <a:bodyPr/>
        <a:lstStyle/>
        <a:p>
          <a:endParaRPr lang="en-GB"/>
        </a:p>
      </dgm:t>
    </dgm:pt>
    <dgm:pt modelId="{427FD14A-7F08-8543-B743-FFF067D0C52C}">
      <dgm:prSet phldrT="[Text]"/>
      <dgm:spPr/>
      <dgm:t>
        <a:bodyPr/>
        <a:lstStyle/>
        <a:p>
          <a:r>
            <a:rPr lang="en-GB" dirty="0">
              <a:latin typeface="Goudy Old Style" panose="02020502050305020303" pitchFamily="18" charset="77"/>
            </a:rPr>
            <a:t>BOW</a:t>
          </a:r>
        </a:p>
      </dgm:t>
    </dgm:pt>
    <dgm:pt modelId="{AD52A3D7-142A-5D48-A0E6-A26AD1871012}" type="parTrans" cxnId="{D6F30C33-8F92-2443-A1D9-7FE20830F1B3}">
      <dgm:prSet/>
      <dgm:spPr/>
      <dgm:t>
        <a:bodyPr/>
        <a:lstStyle/>
        <a:p>
          <a:endParaRPr lang="en-GB"/>
        </a:p>
      </dgm:t>
    </dgm:pt>
    <dgm:pt modelId="{E3693823-8505-9048-8FCC-8E59667BEEA0}" type="sibTrans" cxnId="{D6F30C33-8F92-2443-A1D9-7FE20830F1B3}">
      <dgm:prSet/>
      <dgm:spPr/>
      <dgm:t>
        <a:bodyPr/>
        <a:lstStyle/>
        <a:p>
          <a:endParaRPr lang="en-GB"/>
        </a:p>
      </dgm:t>
    </dgm:pt>
    <dgm:pt modelId="{B203541E-13AB-874F-BABE-25478562AEFC}" type="pres">
      <dgm:prSet presAssocID="{3C081655-11D5-2A40-AAB2-DFD4F75AA7D0}" presName="Name0" presStyleCnt="0">
        <dgm:presLayoutVars>
          <dgm:dir/>
          <dgm:animLvl val="lvl"/>
          <dgm:resizeHandles val="exact"/>
        </dgm:presLayoutVars>
      </dgm:prSet>
      <dgm:spPr/>
    </dgm:pt>
    <dgm:pt modelId="{164AB93A-5681-1F43-B90E-0F4A5BE41E83}" type="pres">
      <dgm:prSet presAssocID="{3C081655-11D5-2A40-AAB2-DFD4F75AA7D0}" presName="tSp" presStyleCnt="0"/>
      <dgm:spPr/>
    </dgm:pt>
    <dgm:pt modelId="{5E4EAFF5-B45B-1F4F-97FC-46601EFB103A}" type="pres">
      <dgm:prSet presAssocID="{3C081655-11D5-2A40-AAB2-DFD4F75AA7D0}" presName="bSp" presStyleCnt="0"/>
      <dgm:spPr/>
    </dgm:pt>
    <dgm:pt modelId="{086DA3BC-95D2-944A-99E7-C52AD238CDE9}" type="pres">
      <dgm:prSet presAssocID="{3C081655-11D5-2A40-AAB2-DFD4F75AA7D0}" presName="process" presStyleCnt="0"/>
      <dgm:spPr/>
    </dgm:pt>
    <dgm:pt modelId="{F85452A6-778D-C745-896E-7F44C61FA6F7}" type="pres">
      <dgm:prSet presAssocID="{0AB74A24-0C43-9248-9DD4-E70E9EAEBE89}" presName="composite1" presStyleCnt="0"/>
      <dgm:spPr/>
    </dgm:pt>
    <dgm:pt modelId="{D5DACB8F-C812-6847-8763-9B118D70C16A}" type="pres">
      <dgm:prSet presAssocID="{0AB74A24-0C43-9248-9DD4-E70E9EAEBE89}" presName="dummyNode1" presStyleLbl="node1" presStyleIdx="0" presStyleCnt="3"/>
      <dgm:spPr/>
    </dgm:pt>
    <dgm:pt modelId="{C59C40D8-A966-EA4B-932B-64E16F127D6D}" type="pres">
      <dgm:prSet presAssocID="{0AB74A24-0C43-9248-9DD4-E70E9EAEBE89}" presName="childNode1" presStyleLbl="bgAcc1" presStyleIdx="0" presStyleCnt="3">
        <dgm:presLayoutVars>
          <dgm:bulletEnabled val="1"/>
        </dgm:presLayoutVars>
      </dgm:prSet>
      <dgm:spPr/>
    </dgm:pt>
    <dgm:pt modelId="{31C8898F-2E46-3C4D-A923-D366F38B9F89}" type="pres">
      <dgm:prSet presAssocID="{0AB74A24-0C43-9248-9DD4-E70E9EAEBE89}" presName="childNode1tx" presStyleLbl="bgAcc1" presStyleIdx="0" presStyleCnt="3">
        <dgm:presLayoutVars>
          <dgm:bulletEnabled val="1"/>
        </dgm:presLayoutVars>
      </dgm:prSet>
      <dgm:spPr/>
    </dgm:pt>
    <dgm:pt modelId="{63858643-8785-4E4D-A106-90E12F83B8BC}" type="pres">
      <dgm:prSet presAssocID="{0AB74A24-0C43-9248-9DD4-E70E9EAEBE89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9CEB4F01-13BE-A947-B5DE-FA9E17BC8993}" type="pres">
      <dgm:prSet presAssocID="{0AB74A24-0C43-9248-9DD4-E70E9EAEBE89}" presName="connSite1" presStyleCnt="0"/>
      <dgm:spPr/>
    </dgm:pt>
    <dgm:pt modelId="{A251C03E-3567-8546-8415-C06EABD784AB}" type="pres">
      <dgm:prSet presAssocID="{4CBDE469-0A96-3242-8DF7-D43BFE50B28F}" presName="Name9" presStyleLbl="sibTrans2D1" presStyleIdx="0" presStyleCnt="2"/>
      <dgm:spPr/>
    </dgm:pt>
    <dgm:pt modelId="{6978AD32-F7B7-D54B-A103-0E231E84ABF3}" type="pres">
      <dgm:prSet presAssocID="{806670F0-6A6C-BD4D-89D1-35CC9BA52689}" presName="composite2" presStyleCnt="0"/>
      <dgm:spPr/>
    </dgm:pt>
    <dgm:pt modelId="{D4DCA163-ACA0-6445-856F-76002869D990}" type="pres">
      <dgm:prSet presAssocID="{806670F0-6A6C-BD4D-89D1-35CC9BA52689}" presName="dummyNode2" presStyleLbl="node1" presStyleIdx="0" presStyleCnt="3"/>
      <dgm:spPr/>
    </dgm:pt>
    <dgm:pt modelId="{E82B18C8-58AF-3F47-B549-EF3876D72E57}" type="pres">
      <dgm:prSet presAssocID="{806670F0-6A6C-BD4D-89D1-35CC9BA52689}" presName="childNode2" presStyleLbl="bgAcc1" presStyleIdx="1" presStyleCnt="3">
        <dgm:presLayoutVars>
          <dgm:bulletEnabled val="1"/>
        </dgm:presLayoutVars>
      </dgm:prSet>
      <dgm:spPr/>
    </dgm:pt>
    <dgm:pt modelId="{C5DC4E9A-B7BE-C146-861A-28BA3AD750BF}" type="pres">
      <dgm:prSet presAssocID="{806670F0-6A6C-BD4D-89D1-35CC9BA52689}" presName="childNode2tx" presStyleLbl="bgAcc1" presStyleIdx="1" presStyleCnt="3">
        <dgm:presLayoutVars>
          <dgm:bulletEnabled val="1"/>
        </dgm:presLayoutVars>
      </dgm:prSet>
      <dgm:spPr/>
    </dgm:pt>
    <dgm:pt modelId="{7A13710D-F648-A246-B67C-B59F9B36D8EA}" type="pres">
      <dgm:prSet presAssocID="{806670F0-6A6C-BD4D-89D1-35CC9BA52689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92847D7-4EA8-184B-B27E-7C39067D089D}" type="pres">
      <dgm:prSet presAssocID="{806670F0-6A6C-BD4D-89D1-35CC9BA52689}" presName="connSite2" presStyleCnt="0"/>
      <dgm:spPr/>
    </dgm:pt>
    <dgm:pt modelId="{DF1B1591-D9D4-8B4E-A95B-A059E1C61920}" type="pres">
      <dgm:prSet presAssocID="{9E23C72A-E7F7-174C-9E08-403666A75D80}" presName="Name18" presStyleLbl="sibTrans2D1" presStyleIdx="1" presStyleCnt="2"/>
      <dgm:spPr/>
    </dgm:pt>
    <dgm:pt modelId="{90B420FC-3213-1742-89C6-48978499A412}" type="pres">
      <dgm:prSet presAssocID="{2B042D35-0D79-0948-A024-81604CDA68BB}" presName="composite1" presStyleCnt="0"/>
      <dgm:spPr/>
    </dgm:pt>
    <dgm:pt modelId="{B8604D6C-BB7D-A94F-8B4A-F52178F6B5D1}" type="pres">
      <dgm:prSet presAssocID="{2B042D35-0D79-0948-A024-81604CDA68BB}" presName="dummyNode1" presStyleLbl="node1" presStyleIdx="1" presStyleCnt="3"/>
      <dgm:spPr/>
    </dgm:pt>
    <dgm:pt modelId="{2E9111B2-2C3A-9D48-8088-FCB3FCC5B115}" type="pres">
      <dgm:prSet presAssocID="{2B042D35-0D79-0948-A024-81604CDA68BB}" presName="childNode1" presStyleLbl="bgAcc1" presStyleIdx="2" presStyleCnt="3">
        <dgm:presLayoutVars>
          <dgm:bulletEnabled val="1"/>
        </dgm:presLayoutVars>
      </dgm:prSet>
      <dgm:spPr/>
    </dgm:pt>
    <dgm:pt modelId="{9A7365C1-54D2-DA48-80F1-45B3F0A52108}" type="pres">
      <dgm:prSet presAssocID="{2B042D35-0D79-0948-A024-81604CDA68BB}" presName="childNode1tx" presStyleLbl="bgAcc1" presStyleIdx="2" presStyleCnt="3">
        <dgm:presLayoutVars>
          <dgm:bulletEnabled val="1"/>
        </dgm:presLayoutVars>
      </dgm:prSet>
      <dgm:spPr/>
    </dgm:pt>
    <dgm:pt modelId="{FDFABA7C-D89C-6843-8577-EE536EF4FB7A}" type="pres">
      <dgm:prSet presAssocID="{2B042D35-0D79-0948-A024-81604CDA68B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2D5A93D-CA83-5549-9900-8423030172A0}" type="pres">
      <dgm:prSet presAssocID="{2B042D35-0D79-0948-A024-81604CDA68BB}" presName="connSite1" presStyleCnt="0"/>
      <dgm:spPr/>
    </dgm:pt>
  </dgm:ptLst>
  <dgm:cxnLst>
    <dgm:cxn modelId="{9D747005-ECC9-2B42-954B-C1739850AF9C}" type="presOf" srcId="{62A5B1B0-73EC-6048-8CDE-CE629306B46F}" destId="{C59C40D8-A966-EA4B-932B-64E16F127D6D}" srcOrd="0" destOrd="2" presId="urn:microsoft.com/office/officeart/2005/8/layout/hProcess4"/>
    <dgm:cxn modelId="{BED5410F-FBE9-2E41-8B23-CD3BC4DD089F}" type="presOf" srcId="{19E9126C-A94B-D14D-BF41-6DB6694A9168}" destId="{2E9111B2-2C3A-9D48-8088-FCB3FCC5B115}" srcOrd="0" destOrd="0" presId="urn:microsoft.com/office/officeart/2005/8/layout/hProcess4"/>
    <dgm:cxn modelId="{1339F213-7F33-2040-9776-B40876073D67}" type="presOf" srcId="{0AB74A24-0C43-9248-9DD4-E70E9EAEBE89}" destId="{63858643-8785-4E4D-A106-90E12F83B8BC}" srcOrd="0" destOrd="0" presId="urn:microsoft.com/office/officeart/2005/8/layout/hProcess4"/>
    <dgm:cxn modelId="{97B8022D-4F2A-BF4A-8D1B-881FA49F5CC8}" type="presOf" srcId="{D898B8D4-7C16-1540-8836-6767F32013F1}" destId="{E82B18C8-58AF-3F47-B549-EF3876D72E57}" srcOrd="0" destOrd="1" presId="urn:microsoft.com/office/officeart/2005/8/layout/hProcess4"/>
    <dgm:cxn modelId="{D6F30C33-8F92-2443-A1D9-7FE20830F1B3}" srcId="{D898B8D4-7C16-1540-8836-6767F32013F1}" destId="{427FD14A-7F08-8543-B743-FFF067D0C52C}" srcOrd="1" destOrd="0" parTransId="{AD52A3D7-142A-5D48-A0E6-A26AD1871012}" sibTransId="{E3693823-8505-9048-8FCC-8E59667BEEA0}"/>
    <dgm:cxn modelId="{B69E6433-E2B9-1F4D-B244-F2E85B4512B2}" type="presOf" srcId="{9E23C72A-E7F7-174C-9E08-403666A75D80}" destId="{DF1B1591-D9D4-8B4E-A95B-A059E1C61920}" srcOrd="0" destOrd="0" presId="urn:microsoft.com/office/officeart/2005/8/layout/hProcess4"/>
    <dgm:cxn modelId="{265B6040-E721-DE44-9524-949B8C345C79}" srcId="{0AB74A24-0C43-9248-9DD4-E70E9EAEBE89}" destId="{4B3071C3-F1DF-C74E-8C5A-DBBAB312EE41}" srcOrd="0" destOrd="0" parTransId="{0ED3C20A-F983-644E-ADC6-FCB7DBD6EE4D}" sibTransId="{9E26CF3B-3507-784B-813E-4BE4443FE6E1}"/>
    <dgm:cxn modelId="{34B3EA64-CD98-E947-9C0C-91E20008419D}" srcId="{3C081655-11D5-2A40-AAB2-DFD4F75AA7D0}" destId="{2B042D35-0D79-0948-A024-81604CDA68BB}" srcOrd="2" destOrd="0" parTransId="{F52BF345-93DF-394E-90C6-A431CFC6E42A}" sibTransId="{A5B42D2A-B343-BF49-97B6-CFDB7B685D50}"/>
    <dgm:cxn modelId="{3C62EB66-3832-6343-8DB8-685F07593AC5}" type="presOf" srcId="{23AF7DB3-A440-6E4D-9A1E-1950FE5E1500}" destId="{C5DC4E9A-B7BE-C146-861A-28BA3AD750BF}" srcOrd="1" destOrd="0" presId="urn:microsoft.com/office/officeart/2005/8/layout/hProcess4"/>
    <dgm:cxn modelId="{2E5EBD6B-D9C9-4B45-9836-D45AA0F40392}" type="presOf" srcId="{427FD14A-7F08-8543-B743-FFF067D0C52C}" destId="{C5DC4E9A-B7BE-C146-861A-28BA3AD750BF}" srcOrd="1" destOrd="3" presId="urn:microsoft.com/office/officeart/2005/8/layout/hProcess4"/>
    <dgm:cxn modelId="{3DB43C6F-8870-3D47-B543-988834CC53AE}" type="presOf" srcId="{23AF7DB3-A440-6E4D-9A1E-1950FE5E1500}" destId="{E82B18C8-58AF-3F47-B549-EF3876D72E57}" srcOrd="0" destOrd="0" presId="urn:microsoft.com/office/officeart/2005/8/layout/hProcess4"/>
    <dgm:cxn modelId="{F0B9786F-E30B-AC45-A264-872E61FE2182}" type="presOf" srcId="{16D4B4E9-A8E0-FE4D-9C99-34746DE5FAC0}" destId="{C5DC4E9A-B7BE-C146-861A-28BA3AD750BF}" srcOrd="1" destOrd="2" presId="urn:microsoft.com/office/officeart/2005/8/layout/hProcess4"/>
    <dgm:cxn modelId="{F29CD273-CC99-7F41-BF12-3741E322DAA1}" srcId="{3C081655-11D5-2A40-AAB2-DFD4F75AA7D0}" destId="{806670F0-6A6C-BD4D-89D1-35CC9BA52689}" srcOrd="1" destOrd="0" parTransId="{28229E31-9600-934A-BF38-493B40859F57}" sibTransId="{9E23C72A-E7F7-174C-9E08-403666A75D80}"/>
    <dgm:cxn modelId="{1D39B07C-6707-6640-BEDB-A487043D3C99}" type="presOf" srcId="{806670F0-6A6C-BD4D-89D1-35CC9BA52689}" destId="{7A13710D-F648-A246-B67C-B59F9B36D8EA}" srcOrd="0" destOrd="0" presId="urn:microsoft.com/office/officeart/2005/8/layout/hProcess4"/>
    <dgm:cxn modelId="{06F26786-F781-854D-9481-7E293D600C1D}" type="presOf" srcId="{427FD14A-7F08-8543-B743-FFF067D0C52C}" destId="{E82B18C8-58AF-3F47-B549-EF3876D72E57}" srcOrd="0" destOrd="3" presId="urn:microsoft.com/office/officeart/2005/8/layout/hProcess4"/>
    <dgm:cxn modelId="{17A71499-EFE0-4341-9BBC-5C6EAC814DA7}" type="presOf" srcId="{3C081655-11D5-2A40-AAB2-DFD4F75AA7D0}" destId="{B203541E-13AB-874F-BABE-25478562AEFC}" srcOrd="0" destOrd="0" presId="urn:microsoft.com/office/officeart/2005/8/layout/hProcess4"/>
    <dgm:cxn modelId="{2038E09B-A002-3542-8DE6-9509A39F899F}" type="presOf" srcId="{D898B8D4-7C16-1540-8836-6767F32013F1}" destId="{C5DC4E9A-B7BE-C146-861A-28BA3AD750BF}" srcOrd="1" destOrd="1" presId="urn:microsoft.com/office/officeart/2005/8/layout/hProcess4"/>
    <dgm:cxn modelId="{CA673B9D-C960-DA4F-86AE-6D9C11E4981C}" type="presOf" srcId="{62A5B1B0-73EC-6048-8CDE-CE629306B46F}" destId="{31C8898F-2E46-3C4D-A923-D366F38B9F89}" srcOrd="1" destOrd="2" presId="urn:microsoft.com/office/officeart/2005/8/layout/hProcess4"/>
    <dgm:cxn modelId="{4A8B51A3-7657-FF40-8FBA-98CDC7F9F895}" type="presOf" srcId="{4B3071C3-F1DF-C74E-8C5A-DBBAB312EE41}" destId="{C59C40D8-A966-EA4B-932B-64E16F127D6D}" srcOrd="0" destOrd="0" presId="urn:microsoft.com/office/officeart/2005/8/layout/hProcess4"/>
    <dgm:cxn modelId="{AF8EBAAB-841D-2245-A1D7-745765075C71}" type="presOf" srcId="{29E9758C-6C17-084C-9A7B-886FAB9B1ECC}" destId="{2E9111B2-2C3A-9D48-8088-FCB3FCC5B115}" srcOrd="0" destOrd="1" presId="urn:microsoft.com/office/officeart/2005/8/layout/hProcess4"/>
    <dgm:cxn modelId="{60C1C0B1-22E7-A14C-A7D7-D4850D9E4A29}" srcId="{0AB74A24-0C43-9248-9DD4-E70E9EAEBE89}" destId="{62A5B1B0-73EC-6048-8CDE-CE629306B46F}" srcOrd="2" destOrd="0" parTransId="{76E3C360-644C-3443-AF02-0A254E9A8519}" sibTransId="{8D1A1065-9782-4642-891C-C3FE613702A3}"/>
    <dgm:cxn modelId="{9EA50DB3-1B27-914E-A2C8-C96771CE357E}" type="presOf" srcId="{16D4B4E9-A8E0-FE4D-9C99-34746DE5FAC0}" destId="{E82B18C8-58AF-3F47-B549-EF3876D72E57}" srcOrd="0" destOrd="2" presId="urn:microsoft.com/office/officeart/2005/8/layout/hProcess4"/>
    <dgm:cxn modelId="{074D72B4-C3B9-A949-B9EE-1F30FE814137}" srcId="{3C081655-11D5-2A40-AAB2-DFD4F75AA7D0}" destId="{0AB74A24-0C43-9248-9DD4-E70E9EAEBE89}" srcOrd="0" destOrd="0" parTransId="{265A597A-6B89-BD41-AF35-0475168B561E}" sibTransId="{4CBDE469-0A96-3242-8DF7-D43BFE50B28F}"/>
    <dgm:cxn modelId="{172DAEB5-6E84-8643-B72A-D72FFC7C774D}" srcId="{806670F0-6A6C-BD4D-89D1-35CC9BA52689}" destId="{23AF7DB3-A440-6E4D-9A1E-1950FE5E1500}" srcOrd="0" destOrd="0" parTransId="{236E3787-85A9-EA46-A771-C43CD4E7F7D9}" sibTransId="{65DA6F77-9F0E-3444-A12E-42F8D5A2C1C7}"/>
    <dgm:cxn modelId="{CAE7BDB6-79E3-724F-8AF0-1DA6849A3419}" srcId="{2B042D35-0D79-0948-A024-81604CDA68BB}" destId="{19E9126C-A94B-D14D-BF41-6DB6694A9168}" srcOrd="0" destOrd="0" parTransId="{15B5855B-356E-D74E-8A1B-017FCF06D2E5}" sibTransId="{982F0010-E4FB-D046-ACF2-6B1A3E31C8BE}"/>
    <dgm:cxn modelId="{80E6CAB7-1BF8-834C-B84B-3CB873D4F9E0}" type="presOf" srcId="{2B042D35-0D79-0948-A024-81604CDA68BB}" destId="{FDFABA7C-D89C-6843-8577-EE536EF4FB7A}" srcOrd="0" destOrd="0" presId="urn:microsoft.com/office/officeart/2005/8/layout/hProcess4"/>
    <dgm:cxn modelId="{595843BE-66AE-C44F-B220-2562EC4270F5}" srcId="{D898B8D4-7C16-1540-8836-6767F32013F1}" destId="{16D4B4E9-A8E0-FE4D-9C99-34746DE5FAC0}" srcOrd="0" destOrd="0" parTransId="{2A1A9F08-9647-3547-B78A-CFBAE7888FFF}" sibTransId="{910C0611-4728-F943-9C8B-0A2EAA2017A0}"/>
    <dgm:cxn modelId="{B65DE8BF-9F72-9E43-A6B0-2F9E1A846C2A}" srcId="{806670F0-6A6C-BD4D-89D1-35CC9BA52689}" destId="{D898B8D4-7C16-1540-8836-6767F32013F1}" srcOrd="1" destOrd="0" parTransId="{ABFEF3D7-23D0-7949-B92F-789094BE9D35}" sibTransId="{ADCCA77B-4EB2-214E-B9CA-B51E92BF7398}"/>
    <dgm:cxn modelId="{988DFEC7-5D2C-8E47-8D9F-F744305687B3}" type="presOf" srcId="{4B3071C3-F1DF-C74E-8C5A-DBBAB312EE41}" destId="{31C8898F-2E46-3C4D-A923-D366F38B9F89}" srcOrd="1" destOrd="0" presId="urn:microsoft.com/office/officeart/2005/8/layout/hProcess4"/>
    <dgm:cxn modelId="{2822DFC8-DB96-0B40-A071-2BA4230B3A11}" srcId="{0AB74A24-0C43-9248-9DD4-E70E9EAEBE89}" destId="{8BA768CE-845A-574C-9B4B-DC272D5A866F}" srcOrd="1" destOrd="0" parTransId="{62723CCA-B306-CD4D-BF6A-92D04FBA4675}" sibTransId="{D6AFFC26-5D17-9847-A291-B6012077D7C2}"/>
    <dgm:cxn modelId="{D3B2FDCE-FCFB-D846-8855-1FF69FF9481C}" srcId="{2B042D35-0D79-0948-A024-81604CDA68BB}" destId="{29E9758C-6C17-084C-9A7B-886FAB9B1ECC}" srcOrd="1" destOrd="0" parTransId="{7C3B94CA-36B2-DE42-8039-F8CBEB8AA2E5}" sibTransId="{BB4F44F7-120A-4542-89DD-A48E3C19E454}"/>
    <dgm:cxn modelId="{4F1BDCE0-05CE-6B49-B560-32A094965AD8}" type="presOf" srcId="{8BA768CE-845A-574C-9B4B-DC272D5A866F}" destId="{31C8898F-2E46-3C4D-A923-D366F38B9F89}" srcOrd="1" destOrd="1" presId="urn:microsoft.com/office/officeart/2005/8/layout/hProcess4"/>
    <dgm:cxn modelId="{A7200EE2-1DC4-4246-BE85-5B6886EBD17D}" type="presOf" srcId="{8BA768CE-845A-574C-9B4B-DC272D5A866F}" destId="{C59C40D8-A966-EA4B-932B-64E16F127D6D}" srcOrd="0" destOrd="1" presId="urn:microsoft.com/office/officeart/2005/8/layout/hProcess4"/>
    <dgm:cxn modelId="{FBAC00F0-C811-AF40-957C-7B214ACA5915}" type="presOf" srcId="{19E9126C-A94B-D14D-BF41-6DB6694A9168}" destId="{9A7365C1-54D2-DA48-80F1-45B3F0A52108}" srcOrd="1" destOrd="0" presId="urn:microsoft.com/office/officeart/2005/8/layout/hProcess4"/>
    <dgm:cxn modelId="{ABEC42F5-C160-EC4C-B08C-36A4EB984DDC}" type="presOf" srcId="{4CBDE469-0A96-3242-8DF7-D43BFE50B28F}" destId="{A251C03E-3567-8546-8415-C06EABD784AB}" srcOrd="0" destOrd="0" presId="urn:microsoft.com/office/officeart/2005/8/layout/hProcess4"/>
    <dgm:cxn modelId="{89C859F7-D882-6C41-AA90-04A394E64B31}" type="presOf" srcId="{29E9758C-6C17-084C-9A7B-886FAB9B1ECC}" destId="{9A7365C1-54D2-DA48-80F1-45B3F0A52108}" srcOrd="1" destOrd="1" presId="urn:microsoft.com/office/officeart/2005/8/layout/hProcess4"/>
    <dgm:cxn modelId="{BB128501-152B-AF46-ADE0-761ED65706E1}" type="presParOf" srcId="{B203541E-13AB-874F-BABE-25478562AEFC}" destId="{164AB93A-5681-1F43-B90E-0F4A5BE41E83}" srcOrd="0" destOrd="0" presId="urn:microsoft.com/office/officeart/2005/8/layout/hProcess4"/>
    <dgm:cxn modelId="{D4636DC7-51A5-4B4E-B0F7-808BEEBD41C5}" type="presParOf" srcId="{B203541E-13AB-874F-BABE-25478562AEFC}" destId="{5E4EAFF5-B45B-1F4F-97FC-46601EFB103A}" srcOrd="1" destOrd="0" presId="urn:microsoft.com/office/officeart/2005/8/layout/hProcess4"/>
    <dgm:cxn modelId="{0014FC2B-9216-6743-A237-F61C235D040F}" type="presParOf" srcId="{B203541E-13AB-874F-BABE-25478562AEFC}" destId="{086DA3BC-95D2-944A-99E7-C52AD238CDE9}" srcOrd="2" destOrd="0" presId="urn:microsoft.com/office/officeart/2005/8/layout/hProcess4"/>
    <dgm:cxn modelId="{90E3DC59-D1A1-AC4D-8B0A-360323AC72C3}" type="presParOf" srcId="{086DA3BC-95D2-944A-99E7-C52AD238CDE9}" destId="{F85452A6-778D-C745-896E-7F44C61FA6F7}" srcOrd="0" destOrd="0" presId="urn:microsoft.com/office/officeart/2005/8/layout/hProcess4"/>
    <dgm:cxn modelId="{24D5BED7-8A92-3946-8170-C7E75779FEE4}" type="presParOf" srcId="{F85452A6-778D-C745-896E-7F44C61FA6F7}" destId="{D5DACB8F-C812-6847-8763-9B118D70C16A}" srcOrd="0" destOrd="0" presId="urn:microsoft.com/office/officeart/2005/8/layout/hProcess4"/>
    <dgm:cxn modelId="{8C809801-D674-8B4E-B5AE-461D96056648}" type="presParOf" srcId="{F85452A6-778D-C745-896E-7F44C61FA6F7}" destId="{C59C40D8-A966-EA4B-932B-64E16F127D6D}" srcOrd="1" destOrd="0" presId="urn:microsoft.com/office/officeart/2005/8/layout/hProcess4"/>
    <dgm:cxn modelId="{95B6429E-58BA-A547-85DF-9037C21B57F2}" type="presParOf" srcId="{F85452A6-778D-C745-896E-7F44C61FA6F7}" destId="{31C8898F-2E46-3C4D-A923-D366F38B9F89}" srcOrd="2" destOrd="0" presId="urn:microsoft.com/office/officeart/2005/8/layout/hProcess4"/>
    <dgm:cxn modelId="{C39BE51D-2A8D-EC49-AA6B-3C9ABE6980D5}" type="presParOf" srcId="{F85452A6-778D-C745-896E-7F44C61FA6F7}" destId="{63858643-8785-4E4D-A106-90E12F83B8BC}" srcOrd="3" destOrd="0" presId="urn:microsoft.com/office/officeart/2005/8/layout/hProcess4"/>
    <dgm:cxn modelId="{F4A90996-74E6-AC49-A59B-11149AD9CCA5}" type="presParOf" srcId="{F85452A6-778D-C745-896E-7F44C61FA6F7}" destId="{9CEB4F01-13BE-A947-B5DE-FA9E17BC8993}" srcOrd="4" destOrd="0" presId="urn:microsoft.com/office/officeart/2005/8/layout/hProcess4"/>
    <dgm:cxn modelId="{7D0B8F26-3CC2-FA48-951E-ADF1B3D8E71E}" type="presParOf" srcId="{086DA3BC-95D2-944A-99E7-C52AD238CDE9}" destId="{A251C03E-3567-8546-8415-C06EABD784AB}" srcOrd="1" destOrd="0" presId="urn:microsoft.com/office/officeart/2005/8/layout/hProcess4"/>
    <dgm:cxn modelId="{4A16D534-B7B1-DD42-97DB-BDF1C48E1FF6}" type="presParOf" srcId="{086DA3BC-95D2-944A-99E7-C52AD238CDE9}" destId="{6978AD32-F7B7-D54B-A103-0E231E84ABF3}" srcOrd="2" destOrd="0" presId="urn:microsoft.com/office/officeart/2005/8/layout/hProcess4"/>
    <dgm:cxn modelId="{FCD67FF6-BB67-144C-BA36-49A1C6466184}" type="presParOf" srcId="{6978AD32-F7B7-D54B-A103-0E231E84ABF3}" destId="{D4DCA163-ACA0-6445-856F-76002869D990}" srcOrd="0" destOrd="0" presId="urn:microsoft.com/office/officeart/2005/8/layout/hProcess4"/>
    <dgm:cxn modelId="{E0587608-7F1C-2046-9978-7E5DB62FF3A8}" type="presParOf" srcId="{6978AD32-F7B7-D54B-A103-0E231E84ABF3}" destId="{E82B18C8-58AF-3F47-B549-EF3876D72E57}" srcOrd="1" destOrd="0" presId="urn:microsoft.com/office/officeart/2005/8/layout/hProcess4"/>
    <dgm:cxn modelId="{03999CCE-D79C-CF4E-8FDF-DEE14CC2FF8F}" type="presParOf" srcId="{6978AD32-F7B7-D54B-A103-0E231E84ABF3}" destId="{C5DC4E9A-B7BE-C146-861A-28BA3AD750BF}" srcOrd="2" destOrd="0" presId="urn:microsoft.com/office/officeart/2005/8/layout/hProcess4"/>
    <dgm:cxn modelId="{6F4DA9BF-EE02-4B44-85F3-1643A3DEB91E}" type="presParOf" srcId="{6978AD32-F7B7-D54B-A103-0E231E84ABF3}" destId="{7A13710D-F648-A246-B67C-B59F9B36D8EA}" srcOrd="3" destOrd="0" presId="urn:microsoft.com/office/officeart/2005/8/layout/hProcess4"/>
    <dgm:cxn modelId="{8998ED26-1978-4A4C-BE58-3BAB190E80C2}" type="presParOf" srcId="{6978AD32-F7B7-D54B-A103-0E231E84ABF3}" destId="{592847D7-4EA8-184B-B27E-7C39067D089D}" srcOrd="4" destOrd="0" presId="urn:microsoft.com/office/officeart/2005/8/layout/hProcess4"/>
    <dgm:cxn modelId="{826CDC78-DA60-0442-81D5-D426FCBE76A1}" type="presParOf" srcId="{086DA3BC-95D2-944A-99E7-C52AD238CDE9}" destId="{DF1B1591-D9D4-8B4E-A95B-A059E1C61920}" srcOrd="3" destOrd="0" presId="urn:microsoft.com/office/officeart/2005/8/layout/hProcess4"/>
    <dgm:cxn modelId="{6EB50063-548D-B940-B828-BD5B92925A52}" type="presParOf" srcId="{086DA3BC-95D2-944A-99E7-C52AD238CDE9}" destId="{90B420FC-3213-1742-89C6-48978499A412}" srcOrd="4" destOrd="0" presId="urn:microsoft.com/office/officeart/2005/8/layout/hProcess4"/>
    <dgm:cxn modelId="{039483F5-3778-D54C-8972-EE448E97AB10}" type="presParOf" srcId="{90B420FC-3213-1742-89C6-48978499A412}" destId="{B8604D6C-BB7D-A94F-8B4A-F52178F6B5D1}" srcOrd="0" destOrd="0" presId="urn:microsoft.com/office/officeart/2005/8/layout/hProcess4"/>
    <dgm:cxn modelId="{77EC4E45-BEBD-B048-B109-80816CE80FF2}" type="presParOf" srcId="{90B420FC-3213-1742-89C6-48978499A412}" destId="{2E9111B2-2C3A-9D48-8088-FCB3FCC5B115}" srcOrd="1" destOrd="0" presId="urn:microsoft.com/office/officeart/2005/8/layout/hProcess4"/>
    <dgm:cxn modelId="{1C15CC1A-2CAF-1A4E-B909-9BAB93E291D4}" type="presParOf" srcId="{90B420FC-3213-1742-89C6-48978499A412}" destId="{9A7365C1-54D2-DA48-80F1-45B3F0A52108}" srcOrd="2" destOrd="0" presId="urn:microsoft.com/office/officeart/2005/8/layout/hProcess4"/>
    <dgm:cxn modelId="{88B3CB1E-B71A-5645-8AB8-A4D95D79FDE2}" type="presParOf" srcId="{90B420FC-3213-1742-89C6-48978499A412}" destId="{FDFABA7C-D89C-6843-8577-EE536EF4FB7A}" srcOrd="3" destOrd="0" presId="urn:microsoft.com/office/officeart/2005/8/layout/hProcess4"/>
    <dgm:cxn modelId="{01CBB7AE-AD4B-4448-AD59-5EEDBA13423C}" type="presParOf" srcId="{90B420FC-3213-1742-89C6-48978499A412}" destId="{72D5A93D-CA83-5549-9900-8423030172A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C40D8-A966-EA4B-932B-64E16F127D6D}">
      <dsp:nvSpPr>
        <dsp:cNvPr id="0" name=""/>
        <dsp:cNvSpPr/>
      </dsp:nvSpPr>
      <dsp:spPr>
        <a:xfrm>
          <a:off x="4035" y="1230525"/>
          <a:ext cx="2005474" cy="16540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Goudy Old Style" panose="02020502050305020303" pitchFamily="18" charset="77"/>
            </a:rPr>
            <a:t>Scrape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Goudy Old Style" panose="02020502050305020303" pitchFamily="18" charset="77"/>
            </a:rPr>
            <a:t>Ingest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>
              <a:latin typeface="Goudy Old Style" panose="02020502050305020303" pitchFamily="18" charset="77"/>
            </a:rPr>
            <a:t>Prepare</a:t>
          </a:r>
        </a:p>
      </dsp:txBody>
      <dsp:txXfrm>
        <a:off x="42100" y="1268590"/>
        <a:ext cx="1929344" cy="1223517"/>
      </dsp:txXfrm>
    </dsp:sp>
    <dsp:sp modelId="{A251C03E-3567-8546-8415-C06EABD784AB}">
      <dsp:nvSpPr>
        <dsp:cNvPr id="0" name=""/>
        <dsp:cNvSpPr/>
      </dsp:nvSpPr>
      <dsp:spPr>
        <a:xfrm>
          <a:off x="1141091" y="1660507"/>
          <a:ext cx="2158443" cy="2158443"/>
        </a:xfrm>
        <a:prstGeom prst="leftCircularArrow">
          <a:avLst>
            <a:gd name="adj1" fmla="val 2910"/>
            <a:gd name="adj2" fmla="val 355996"/>
            <a:gd name="adj3" fmla="val 2131507"/>
            <a:gd name="adj4" fmla="val 9024489"/>
            <a:gd name="adj5" fmla="val 339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58643-8785-4E4D-A106-90E12F83B8BC}">
      <dsp:nvSpPr>
        <dsp:cNvPr id="0" name=""/>
        <dsp:cNvSpPr/>
      </dsp:nvSpPr>
      <dsp:spPr>
        <a:xfrm>
          <a:off x="449696" y="2530173"/>
          <a:ext cx="1782643" cy="7088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>
              <a:latin typeface="Goudy Old Style" panose="02020502050305020303" pitchFamily="18" charset="77"/>
            </a:rPr>
            <a:t>Data</a:t>
          </a:r>
          <a:endParaRPr lang="en-GB" sz="2100" b="1" i="0" kern="1200" dirty="0">
            <a:latin typeface="Goudy Old Style" panose="02020502050305020303" pitchFamily="18" charset="77"/>
          </a:endParaRPr>
        </a:p>
      </dsp:txBody>
      <dsp:txXfrm>
        <a:off x="470459" y="2550936"/>
        <a:ext cx="1741117" cy="667372"/>
      </dsp:txXfrm>
    </dsp:sp>
    <dsp:sp modelId="{E82B18C8-58AF-3F47-B549-EF3876D72E57}">
      <dsp:nvSpPr>
        <dsp:cNvPr id="0" name=""/>
        <dsp:cNvSpPr/>
      </dsp:nvSpPr>
      <dsp:spPr>
        <a:xfrm>
          <a:off x="2531389" y="1230525"/>
          <a:ext cx="2005474" cy="16540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Goudy Old Style" panose="02020502050305020303" pitchFamily="18" charset="77"/>
            </a:rPr>
            <a:t>Tokenise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Goudy Old Style" panose="02020502050305020303" pitchFamily="18" charset="77"/>
            </a:rPr>
            <a:t>Vectorize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 err="1">
              <a:latin typeface="Goudy Old Style" panose="02020502050305020303" pitchFamily="18" charset="77"/>
            </a:rPr>
            <a:t>Tf-idf</a:t>
          </a:r>
          <a:endParaRPr lang="en-GB" sz="1800" kern="1200" dirty="0">
            <a:latin typeface="Goudy Old Style" panose="02020502050305020303" pitchFamily="18" charset="77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Goudy Old Style" panose="02020502050305020303" pitchFamily="18" charset="77"/>
            </a:rPr>
            <a:t>BOW</a:t>
          </a:r>
        </a:p>
      </dsp:txBody>
      <dsp:txXfrm>
        <a:off x="2569454" y="1623040"/>
        <a:ext cx="1929344" cy="1223517"/>
      </dsp:txXfrm>
    </dsp:sp>
    <dsp:sp modelId="{DF1B1591-D9D4-8B4E-A95B-A059E1C61920}">
      <dsp:nvSpPr>
        <dsp:cNvPr id="0" name=""/>
        <dsp:cNvSpPr/>
      </dsp:nvSpPr>
      <dsp:spPr>
        <a:xfrm>
          <a:off x="3651732" y="231342"/>
          <a:ext cx="2414698" cy="2414698"/>
        </a:xfrm>
        <a:prstGeom prst="circularArrow">
          <a:avLst>
            <a:gd name="adj1" fmla="val 2601"/>
            <a:gd name="adj2" fmla="val 315931"/>
            <a:gd name="adj3" fmla="val 19508558"/>
            <a:gd name="adj4" fmla="val 12575511"/>
            <a:gd name="adj5" fmla="val 30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3710D-F648-A246-B67C-B59F9B36D8EA}">
      <dsp:nvSpPr>
        <dsp:cNvPr id="0" name=""/>
        <dsp:cNvSpPr/>
      </dsp:nvSpPr>
      <dsp:spPr>
        <a:xfrm>
          <a:off x="2977050" y="876076"/>
          <a:ext cx="1782643" cy="70889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>
              <a:latin typeface="Goudy Old Style" panose="02020502050305020303" pitchFamily="18" charset="77"/>
            </a:rPr>
            <a:t>Feature Engineering</a:t>
          </a:r>
        </a:p>
      </dsp:txBody>
      <dsp:txXfrm>
        <a:off x="2997813" y="896839"/>
        <a:ext cx="1741117" cy="667372"/>
      </dsp:txXfrm>
    </dsp:sp>
    <dsp:sp modelId="{2E9111B2-2C3A-9D48-8088-FCB3FCC5B115}">
      <dsp:nvSpPr>
        <dsp:cNvPr id="0" name=""/>
        <dsp:cNvSpPr/>
      </dsp:nvSpPr>
      <dsp:spPr>
        <a:xfrm>
          <a:off x="5058742" y="1230525"/>
          <a:ext cx="2005474" cy="16540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Goudy Old Style" panose="02020502050305020303" pitchFamily="18" charset="77"/>
            </a:rPr>
            <a:t>Feed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Goudy Old Style" panose="02020502050305020303" pitchFamily="18" charset="77"/>
            </a:rPr>
            <a:t>Gauge Performance</a:t>
          </a:r>
        </a:p>
      </dsp:txBody>
      <dsp:txXfrm>
        <a:off x="5096807" y="1268590"/>
        <a:ext cx="1929344" cy="1223517"/>
      </dsp:txXfrm>
    </dsp:sp>
    <dsp:sp modelId="{FDFABA7C-D89C-6843-8577-EE536EF4FB7A}">
      <dsp:nvSpPr>
        <dsp:cNvPr id="0" name=""/>
        <dsp:cNvSpPr/>
      </dsp:nvSpPr>
      <dsp:spPr>
        <a:xfrm>
          <a:off x="5504403" y="2530173"/>
          <a:ext cx="1782643" cy="70889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>
              <a:latin typeface="Goudy Old Style" panose="02020502050305020303" pitchFamily="18" charset="77"/>
            </a:rPr>
            <a:t>Model &amp; Evaluate</a:t>
          </a:r>
        </a:p>
      </dsp:txBody>
      <dsp:txXfrm>
        <a:off x="5525166" y="2550936"/>
        <a:ext cx="1741117" cy="66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68AB6-77D9-5C42-BB61-39A4C0F502B6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196A8-5CE3-6A49-971F-0940C6C48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Surprised at how many swearwords remain in the results corpus. What I can think is that these words are so common that </a:t>
            </a:r>
            <a:r>
              <a:rPr lang="en-US" dirty="0" err="1"/>
              <a:t>Tf-idf</a:t>
            </a:r>
            <a:r>
              <a:rPr lang="en-US" dirty="0"/>
              <a:t> weighting was minimal.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196A8-5CE3-6A49-971F-0940C6C48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196A8-5CE3-6A49-971F-0940C6C48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6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196A8-5CE3-6A49-971F-0940C6C48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3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196A8-5CE3-6A49-971F-0940C6C48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196A8-5CE3-6A49-971F-0940C6C48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3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9.svg"/><Relationship Id="rId5" Type="http://schemas.openxmlformats.org/officeDocument/2006/relationships/diagramData" Target="../diagrams/data1.xm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close up of a garden&#10;&#10;Description automatically generated">
            <a:extLst>
              <a:ext uri="{FF2B5EF4-FFF2-40B4-BE49-F238E27FC236}">
                <a16:creationId xmlns:a16="http://schemas.microsoft.com/office/drawing/2014/main" id="{15345A33-D100-5D42-993D-2DAF7DBFF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9D0FA6E3-15BD-CD40-8066-0B5BA9656F17}"/>
              </a:ext>
            </a:extLst>
          </p:cNvPr>
          <p:cNvSpPr txBox="1">
            <a:spLocks/>
          </p:cNvSpPr>
          <p:nvPr/>
        </p:nvSpPr>
        <p:spPr>
          <a:xfrm>
            <a:off x="216328" y="3187641"/>
            <a:ext cx="5879672" cy="3540795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700" dirty="0">
                <a:solidFill>
                  <a:srgbClr val="FF0000"/>
                </a:solidFill>
                <a:latin typeface="Lucida Blackletter" pitchFamily="2" charset="77"/>
                <a:ea typeface="+mj-lt"/>
                <a:cs typeface="+mj-lt"/>
              </a:rPr>
              <a:t>F</a:t>
            </a:r>
            <a:r>
              <a:rPr lang="en-US" sz="8000" dirty="0">
                <a:solidFill>
                  <a:schemeClr val="bg1"/>
                </a:solidFill>
                <a:latin typeface="Lucida Blackletter" pitchFamily="2" charset="77"/>
                <a:ea typeface="+mj-lt"/>
                <a:cs typeface="+mj-lt"/>
              </a:rPr>
              <a:t>airy &amp; The</a:t>
            </a:r>
          </a:p>
          <a:p>
            <a:r>
              <a:rPr lang="en-US" sz="8000" dirty="0">
                <a:solidFill>
                  <a:schemeClr val="bg1"/>
                </a:solidFill>
                <a:latin typeface="Lucida Blackletter" pitchFamily="2" charset="77"/>
                <a:ea typeface="+mj-lt"/>
                <a:cs typeface="+mj-lt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Lucida Blackletter" pitchFamily="2" charset="77"/>
                <a:cs typeface="Calibri Light"/>
              </a:rPr>
              <a:t>Trolls</a:t>
            </a:r>
          </a:p>
          <a:p>
            <a:endParaRPr lang="en-US" sz="2800" dirty="0">
              <a:solidFill>
                <a:schemeClr val="bg1"/>
              </a:solidFill>
              <a:latin typeface="Lucida Blackletter" pitchFamily="2" charset="77"/>
              <a:cs typeface="Calibri Light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- Insult detection in online discourse</a:t>
            </a:r>
          </a:p>
        </p:txBody>
      </p:sp>
      <p:pic>
        <p:nvPicPr>
          <p:cNvPr id="4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507F8B4-0ED7-924D-B635-0330ED0DD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3797"/>
          <a:stretch/>
        </p:blipFill>
        <p:spPr>
          <a:xfrm flipH="1">
            <a:off x="6096000" y="1453719"/>
            <a:ext cx="2787526" cy="2441521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0BFA6A1-66FB-114C-B718-9A4423BB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14" y="4157362"/>
            <a:ext cx="2857186" cy="27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AC81F2-216C-1545-8108-65DDAD619826}"/>
              </a:ext>
            </a:extLst>
          </p:cNvPr>
          <p:cNvSpPr/>
          <p:nvPr/>
        </p:nvSpPr>
        <p:spPr>
          <a:xfrm>
            <a:off x="0" y="0"/>
            <a:ext cx="12192000" cy="1938528"/>
          </a:xfrm>
          <a:prstGeom prst="rect">
            <a:avLst/>
          </a:prstGeom>
          <a:solidFill>
            <a:srgbClr val="2F4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DDA586F-911A-9C4C-8993-54CA578C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650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999026-641D-004E-8119-3ABD325C42CC}"/>
              </a:ext>
            </a:extLst>
          </p:cNvPr>
          <p:cNvCxnSpPr>
            <a:cxnSpLocks/>
          </p:cNvCxnSpPr>
          <p:nvPr/>
        </p:nvCxnSpPr>
        <p:spPr>
          <a:xfrm>
            <a:off x="3380232" y="1755648"/>
            <a:ext cx="5431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33DB1B8-5C98-9B44-B900-7B9642E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9616" y="201168"/>
            <a:ext cx="9173912" cy="2065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A Data Di</a:t>
            </a:r>
            <a:r>
              <a:rPr lang="en-US" sz="5400" b="1" dirty="0">
                <a:solidFill>
                  <a:srgbClr val="FF0000"/>
                </a:solidFill>
              </a:rPr>
              <a:t>lemma</a:t>
            </a: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C962E-64A9-B249-932C-E36593E56E4C}"/>
              </a:ext>
            </a:extLst>
          </p:cNvPr>
          <p:cNvSpPr txBox="1"/>
          <p:nvPr/>
        </p:nvSpPr>
        <p:spPr>
          <a:xfrm>
            <a:off x="167640" y="2834732"/>
            <a:ext cx="12024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Comment1: @Dragonoon93 I’m</a:t>
            </a:r>
            <a:r>
              <a:rPr lang="en-AU" sz="3200" dirty="0">
                <a:latin typeface="Courier" pitchFamily="2" charset="0"/>
              </a:rPr>
              <a:t> thinking you’re still a\xa0soulless, talentless\\n</a:t>
            </a:r>
          </a:p>
          <a:p>
            <a:r>
              <a:rPr lang="en-AU" sz="3200" dirty="0">
                <a:latin typeface="Courier" pitchFamily="2" charset="0"/>
              </a:rPr>
              <a:t>hack!!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07E3B-19F7-2344-9B6E-CAAC3C30A26A}"/>
              </a:ext>
            </a:extLst>
          </p:cNvPr>
          <p:cNvSpPr txBox="1"/>
          <p:nvPr/>
        </p:nvSpPr>
        <p:spPr>
          <a:xfrm>
            <a:off x="167640" y="2834732"/>
            <a:ext cx="12024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Comment1: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@D</a:t>
            </a:r>
            <a:r>
              <a:rPr lang="en-US" sz="3200" dirty="0">
                <a:latin typeface="Courier" pitchFamily="2" charset="0"/>
              </a:rPr>
              <a:t>ragonoon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93</a:t>
            </a:r>
            <a:r>
              <a:rPr lang="en-US" sz="3200" dirty="0">
                <a:latin typeface="Courier" pitchFamily="2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I’m</a:t>
            </a:r>
            <a:r>
              <a:rPr lang="en-US" sz="3200" dirty="0">
                <a:latin typeface="Courier" pitchFamily="2" charset="0"/>
              </a:rPr>
              <a:t> think</a:t>
            </a:r>
            <a:r>
              <a:rPr lang="en-US" sz="3200" dirty="0">
                <a:solidFill>
                  <a:srgbClr val="FF0000"/>
                </a:solidFill>
                <a:latin typeface="Courier" pitchFamily="2" charset="0"/>
              </a:rPr>
              <a:t>ing</a:t>
            </a:r>
            <a:r>
              <a:rPr lang="en-AU" sz="3200" dirty="0">
                <a:latin typeface="Courier" pitchFamily="2" charset="0"/>
              </a:rPr>
              <a:t> </a:t>
            </a:r>
            <a:r>
              <a:rPr lang="en-AU" sz="3200" dirty="0">
                <a:solidFill>
                  <a:srgbClr val="FF0000"/>
                </a:solidFill>
                <a:latin typeface="Courier" pitchFamily="2" charset="0"/>
              </a:rPr>
              <a:t>you’re</a:t>
            </a:r>
            <a:r>
              <a:rPr lang="en-AU" sz="3200" dirty="0">
                <a:latin typeface="Courier" pitchFamily="2" charset="0"/>
              </a:rPr>
              <a:t> still </a:t>
            </a:r>
            <a:r>
              <a:rPr lang="en-AU" sz="3200" dirty="0">
                <a:solidFill>
                  <a:srgbClr val="FF0000"/>
                </a:solidFill>
                <a:latin typeface="Courier" pitchFamily="2" charset="0"/>
              </a:rPr>
              <a:t>a\xa0</a:t>
            </a:r>
            <a:r>
              <a:rPr lang="en-AU" sz="3200" dirty="0">
                <a:latin typeface="Courier" pitchFamily="2" charset="0"/>
              </a:rPr>
              <a:t>soulless</a:t>
            </a:r>
            <a:r>
              <a:rPr lang="en-AU" sz="3200" dirty="0">
                <a:solidFill>
                  <a:srgbClr val="FF0000"/>
                </a:solidFill>
                <a:latin typeface="Courier" pitchFamily="2" charset="0"/>
              </a:rPr>
              <a:t>,</a:t>
            </a:r>
            <a:r>
              <a:rPr lang="en-AU" sz="3200" dirty="0">
                <a:latin typeface="Courier" pitchFamily="2" charset="0"/>
              </a:rPr>
              <a:t> talentless</a:t>
            </a:r>
            <a:r>
              <a:rPr lang="en-AU" sz="3200" dirty="0">
                <a:solidFill>
                  <a:srgbClr val="FF0000"/>
                </a:solidFill>
                <a:latin typeface="Courier" pitchFamily="2" charset="0"/>
              </a:rPr>
              <a:t>\\n</a:t>
            </a:r>
          </a:p>
          <a:p>
            <a:r>
              <a:rPr lang="en-AU" sz="3200" dirty="0">
                <a:latin typeface="Courier" pitchFamily="2" charset="0"/>
              </a:rPr>
              <a:t>hack</a:t>
            </a:r>
            <a:r>
              <a:rPr lang="en-AU" sz="3200" dirty="0">
                <a:solidFill>
                  <a:srgbClr val="FF0000"/>
                </a:solidFill>
                <a:latin typeface="Courier" pitchFamily="2" charset="0"/>
              </a:rPr>
              <a:t>!!</a:t>
            </a:r>
            <a:endParaRPr lang="en-US" sz="32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BA09C-D095-BF46-8C71-7A4A672C3E10}"/>
              </a:ext>
            </a:extLst>
          </p:cNvPr>
          <p:cNvSpPr txBox="1"/>
          <p:nvPr/>
        </p:nvSpPr>
        <p:spPr>
          <a:xfrm>
            <a:off x="167640" y="4440969"/>
            <a:ext cx="12024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dragonoon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, think</a:t>
            </a:r>
            <a:r>
              <a:rPr lang="en-AU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, still, soulless, talentless,</a:t>
            </a:r>
          </a:p>
          <a:p>
            <a:r>
              <a:rPr lang="en-AU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hack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CBC7F92-C076-F748-A1A3-62DC8E643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59791"/>
              </p:ext>
            </p:extLst>
          </p:nvPr>
        </p:nvGraphicFramePr>
        <p:xfrm>
          <a:off x="1616364" y="5554764"/>
          <a:ext cx="883689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413">
                  <a:extLst>
                    <a:ext uri="{9D8B030D-6E8A-4147-A177-3AD203B41FA5}">
                      <a16:colId xmlns:a16="http://schemas.microsoft.com/office/drawing/2014/main" val="4193814082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1997504292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821386214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3500202681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2892992845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3947580664"/>
                    </a:ext>
                  </a:extLst>
                </a:gridCol>
                <a:gridCol w="1262413">
                  <a:extLst>
                    <a:ext uri="{9D8B030D-6E8A-4147-A177-3AD203B41FA5}">
                      <a16:colId xmlns:a16="http://schemas.microsoft.com/office/drawing/2014/main" val="62273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Dragonoon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soulless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talentless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2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65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1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To Catch a Troll/Troll Hunting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2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1085" y="333521"/>
            <a:ext cx="9144000" cy="9076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Goudy Old Style" panose="02020502050305020303" pitchFamily="18" charset="77"/>
              </a:rPr>
              <a:t>The </a:t>
            </a:r>
            <a:r>
              <a:rPr lang="en-US" sz="6000" b="1" dirty="0">
                <a:latin typeface="Goudy Old Style" panose="02020502050305020303" pitchFamily="18" charset="77"/>
              </a:rPr>
              <a:t>Pipeline</a:t>
            </a:r>
          </a:p>
        </p:txBody>
      </p:sp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2D8C876-8E47-CB43-85FC-E6924520F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0442"/>
            <a:ext cx="2060449" cy="194754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E8B9A0-BAD3-0741-BE72-2F3040D13E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133279"/>
              </p:ext>
            </p:extLst>
          </p:nvPr>
        </p:nvGraphicFramePr>
        <p:xfrm>
          <a:off x="2733777" y="1950645"/>
          <a:ext cx="7291083" cy="411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Graphic 14" descr="Cloud">
            <a:extLst>
              <a:ext uri="{FF2B5EF4-FFF2-40B4-BE49-F238E27FC236}">
                <a16:creationId xmlns:a16="http://schemas.microsoft.com/office/drawing/2014/main" id="{588D1045-52E8-B246-8A79-6AAD0EC08F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1333" y="-151344"/>
            <a:ext cx="3665865" cy="3665865"/>
          </a:xfrm>
          <a:prstGeom prst="rect">
            <a:avLst/>
          </a:prstGeom>
        </p:spPr>
      </p:pic>
      <p:pic>
        <p:nvPicPr>
          <p:cNvPr id="17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7FE20C2-716C-554A-9D61-910F4EFF20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3" b="23797"/>
          <a:stretch/>
        </p:blipFill>
        <p:spPr>
          <a:xfrm flipH="1">
            <a:off x="9656897" y="1069124"/>
            <a:ext cx="1664624" cy="1458001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7" name="Shape 26">
            <a:extLst>
              <a:ext uri="{FF2B5EF4-FFF2-40B4-BE49-F238E27FC236}">
                <a16:creationId xmlns:a16="http://schemas.microsoft.com/office/drawing/2014/main" id="{600AC9F6-3786-4E44-93BF-58588E7CE7EA}"/>
              </a:ext>
            </a:extLst>
          </p:cNvPr>
          <p:cNvSpPr/>
          <p:nvPr/>
        </p:nvSpPr>
        <p:spPr>
          <a:xfrm rot="17987051">
            <a:off x="8634415" y="1866602"/>
            <a:ext cx="2780892" cy="3124792"/>
          </a:xfrm>
          <a:prstGeom prst="leftCircularArrow">
            <a:avLst>
              <a:gd name="adj1" fmla="val 2910"/>
              <a:gd name="adj2" fmla="val 355996"/>
              <a:gd name="adj3" fmla="val 2131507"/>
              <a:gd name="adj4" fmla="val 9024489"/>
              <a:gd name="adj5" fmla="val 3394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0FB982-E5C7-9B47-9376-F3E6F6FEBA41}"/>
              </a:ext>
            </a:extLst>
          </p:cNvPr>
          <p:cNvGrpSpPr/>
          <p:nvPr/>
        </p:nvGrpSpPr>
        <p:grpSpPr>
          <a:xfrm>
            <a:off x="120449" y="3322421"/>
            <a:ext cx="2359704" cy="1650357"/>
            <a:chOff x="449696" y="2530173"/>
            <a:chExt cx="1801595" cy="86024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EA3B078-A817-9C4C-8DAC-1E1FDDF15354}"/>
                </a:ext>
              </a:extLst>
            </p:cNvPr>
            <p:cNvSpPr/>
            <p:nvPr/>
          </p:nvSpPr>
          <p:spPr>
            <a:xfrm>
              <a:off x="449696" y="2530173"/>
              <a:ext cx="1782643" cy="708898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80142E98-5395-9741-84B5-50217FDB0109}"/>
                </a:ext>
              </a:extLst>
            </p:cNvPr>
            <p:cNvSpPr txBox="1"/>
            <p:nvPr/>
          </p:nvSpPr>
          <p:spPr>
            <a:xfrm>
              <a:off x="470459" y="2656048"/>
              <a:ext cx="1780832" cy="734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b="1" i="0" kern="1200" dirty="0">
                  <a:latin typeface="Goudy Old Style" panose="02020502050305020303" pitchFamily="18" charset="77"/>
                </a:rPr>
                <a:t>Business Question</a:t>
              </a:r>
              <a:endParaRPr lang="en-GB" sz="2100" b="1" i="0" kern="1200" dirty="0">
                <a:latin typeface="Goudy Old Style" panose="02020502050305020303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954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Troll Hunting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6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AC81F2-216C-1545-8108-65DDAD619826}"/>
              </a:ext>
            </a:extLst>
          </p:cNvPr>
          <p:cNvSpPr/>
          <p:nvPr/>
        </p:nvSpPr>
        <p:spPr>
          <a:xfrm>
            <a:off x="0" y="0"/>
            <a:ext cx="12192000" cy="1938528"/>
          </a:xfrm>
          <a:prstGeom prst="rect">
            <a:avLst/>
          </a:prstGeom>
          <a:solidFill>
            <a:srgbClr val="2F4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DDA586F-911A-9C4C-8993-54CA578C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650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999026-641D-004E-8119-3ABD325C42CC}"/>
              </a:ext>
            </a:extLst>
          </p:cNvPr>
          <p:cNvCxnSpPr>
            <a:cxnSpLocks/>
          </p:cNvCxnSpPr>
          <p:nvPr/>
        </p:nvCxnSpPr>
        <p:spPr>
          <a:xfrm>
            <a:off x="3380232" y="1755648"/>
            <a:ext cx="5431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33DB1B8-5C98-9B44-B900-7B9642E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39" y="121060"/>
            <a:ext cx="9173912" cy="2065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Troll Hunting– The Models</a:t>
            </a: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1677997F-C209-6641-898E-40EAAEFA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64" y="219456"/>
            <a:ext cx="1639824" cy="1639824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9CA8AB7D-7302-2C47-8AEA-DF8EE9021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24516"/>
              </p:ext>
            </p:extLst>
          </p:nvPr>
        </p:nvGraphicFramePr>
        <p:xfrm>
          <a:off x="1405876" y="2290051"/>
          <a:ext cx="9372903" cy="41062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74959">
                  <a:extLst>
                    <a:ext uri="{9D8B030D-6E8A-4147-A177-3AD203B41FA5}">
                      <a16:colId xmlns:a16="http://schemas.microsoft.com/office/drawing/2014/main" val="4108207447"/>
                    </a:ext>
                  </a:extLst>
                </a:gridCol>
                <a:gridCol w="2267866">
                  <a:extLst>
                    <a:ext uri="{9D8B030D-6E8A-4147-A177-3AD203B41FA5}">
                      <a16:colId xmlns:a16="http://schemas.microsoft.com/office/drawing/2014/main" val="2357572127"/>
                    </a:ext>
                  </a:extLst>
                </a:gridCol>
                <a:gridCol w="812924">
                  <a:extLst>
                    <a:ext uri="{9D8B030D-6E8A-4147-A177-3AD203B41FA5}">
                      <a16:colId xmlns:a16="http://schemas.microsoft.com/office/drawing/2014/main" val="1700427721"/>
                    </a:ext>
                  </a:extLst>
                </a:gridCol>
                <a:gridCol w="812924">
                  <a:extLst>
                    <a:ext uri="{9D8B030D-6E8A-4147-A177-3AD203B41FA5}">
                      <a16:colId xmlns:a16="http://schemas.microsoft.com/office/drawing/2014/main" val="3898653529"/>
                    </a:ext>
                  </a:extLst>
                </a:gridCol>
                <a:gridCol w="1021269">
                  <a:extLst>
                    <a:ext uri="{9D8B030D-6E8A-4147-A177-3AD203B41FA5}">
                      <a16:colId xmlns:a16="http://schemas.microsoft.com/office/drawing/2014/main" val="3128822135"/>
                    </a:ext>
                  </a:extLst>
                </a:gridCol>
                <a:gridCol w="1021269">
                  <a:extLst>
                    <a:ext uri="{9D8B030D-6E8A-4147-A177-3AD203B41FA5}">
                      <a16:colId xmlns:a16="http://schemas.microsoft.com/office/drawing/2014/main" val="135437997"/>
                    </a:ext>
                  </a:extLst>
                </a:gridCol>
                <a:gridCol w="680846">
                  <a:extLst>
                    <a:ext uri="{9D8B030D-6E8A-4147-A177-3AD203B41FA5}">
                      <a16:colId xmlns:a16="http://schemas.microsoft.com/office/drawing/2014/main" val="2873565673"/>
                    </a:ext>
                  </a:extLst>
                </a:gridCol>
                <a:gridCol w="680846">
                  <a:extLst>
                    <a:ext uri="{9D8B030D-6E8A-4147-A177-3AD203B41FA5}">
                      <a16:colId xmlns:a16="http://schemas.microsoft.com/office/drawing/2014/main" val="1502785236"/>
                    </a:ext>
                  </a:extLst>
                </a:gridCol>
              </a:tblGrid>
              <a:tr h="103522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 </a:t>
                      </a:r>
                    </a:p>
                    <a:p>
                      <a:r>
                        <a:rPr lang="en-US" dirty="0"/>
                        <a:t>(BOW/</a:t>
                      </a:r>
                      <a:r>
                        <a:rPr lang="en-US" dirty="0" err="1"/>
                        <a:t>Tf-idf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Accuracy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Recall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861565"/>
                  </a:ext>
                </a:extLst>
              </a:tr>
              <a:tr h="414088">
                <a:tc rowSpan="4">
                  <a:txBody>
                    <a:bodyPr/>
                    <a:lstStyle/>
                    <a:p>
                      <a:r>
                        <a:rPr lang="en-US" dirty="0"/>
                        <a:t>Support Vector Machine (</a:t>
                      </a:r>
                      <a:r>
                        <a:rPr lang="en-US" dirty="0" err="1"/>
                        <a:t>LinearSVC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9986"/>
                  </a:ext>
                </a:extLst>
              </a:tr>
              <a:tr h="414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(Word)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871015"/>
                  </a:ext>
                </a:extLst>
              </a:tr>
              <a:tr h="414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n_Grams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280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(Char)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265454"/>
                  </a:ext>
                </a:extLst>
              </a:tr>
              <a:tr h="296321">
                <a:tc rowSpan="4">
                  <a:txBody>
                    <a:bodyPr/>
                    <a:lstStyle/>
                    <a:p>
                      <a:r>
                        <a:rPr lang="en-US" dirty="0"/>
                        <a:t>Naïve Bayes Multinomial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965130"/>
                  </a:ext>
                </a:extLst>
              </a:tr>
              <a:tr h="296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(Word)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16711"/>
                  </a:ext>
                </a:extLst>
              </a:tr>
              <a:tr h="296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n_Grams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664214"/>
                  </a:ext>
                </a:extLst>
              </a:tr>
              <a:tr h="296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Tf-idf</a:t>
                      </a:r>
                      <a:r>
                        <a:rPr lang="en-US" dirty="0"/>
                        <a:t> (Char)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2222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33BE5A9-CE36-354F-947A-5ECE906399F3}"/>
              </a:ext>
            </a:extLst>
          </p:cNvPr>
          <p:cNvSpPr txBox="1"/>
          <p:nvPr/>
        </p:nvSpPr>
        <p:spPr>
          <a:xfrm>
            <a:off x="3380232" y="6396335"/>
            <a:ext cx="5424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Text = Under-sampled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92097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AC81F2-216C-1545-8108-65DDAD619826}"/>
              </a:ext>
            </a:extLst>
          </p:cNvPr>
          <p:cNvSpPr/>
          <p:nvPr/>
        </p:nvSpPr>
        <p:spPr>
          <a:xfrm>
            <a:off x="0" y="0"/>
            <a:ext cx="12192000" cy="1938528"/>
          </a:xfrm>
          <a:prstGeom prst="rect">
            <a:avLst/>
          </a:prstGeom>
          <a:solidFill>
            <a:srgbClr val="2F4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DDA586F-911A-9C4C-8993-54CA578C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650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999026-641D-004E-8119-3ABD325C42CC}"/>
              </a:ext>
            </a:extLst>
          </p:cNvPr>
          <p:cNvCxnSpPr>
            <a:cxnSpLocks/>
          </p:cNvCxnSpPr>
          <p:nvPr/>
        </p:nvCxnSpPr>
        <p:spPr>
          <a:xfrm>
            <a:off x="3380232" y="1755648"/>
            <a:ext cx="5431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33DB1B8-5C98-9B44-B900-7B9642E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88" y="138143"/>
            <a:ext cx="9173912" cy="2065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Troll Hunting– The Output</a:t>
            </a: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1677997F-C209-6641-898E-40EAAEFA6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64" y="219456"/>
            <a:ext cx="1639824" cy="1639824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A0815B55-70B5-AA46-9545-B3FCD0F64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78736"/>
            <a:ext cx="4634345" cy="465089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FC8FC98-F302-D143-A841-C0C595F24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80" y="2284538"/>
            <a:ext cx="4665950" cy="41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AC81F2-216C-1545-8108-65DDAD619826}"/>
              </a:ext>
            </a:extLst>
          </p:cNvPr>
          <p:cNvSpPr/>
          <p:nvPr/>
        </p:nvSpPr>
        <p:spPr>
          <a:xfrm>
            <a:off x="0" y="0"/>
            <a:ext cx="12192000" cy="1938528"/>
          </a:xfrm>
          <a:prstGeom prst="rect">
            <a:avLst/>
          </a:prstGeom>
          <a:solidFill>
            <a:srgbClr val="2F4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DDA586F-911A-9C4C-8993-54CA578CA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650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999026-641D-004E-8119-3ABD325C42CC}"/>
              </a:ext>
            </a:extLst>
          </p:cNvPr>
          <p:cNvCxnSpPr>
            <a:cxnSpLocks/>
          </p:cNvCxnSpPr>
          <p:nvPr/>
        </p:nvCxnSpPr>
        <p:spPr>
          <a:xfrm>
            <a:off x="3380232" y="1755648"/>
            <a:ext cx="5431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33DB1B8-5C98-9B44-B900-7B9642E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21" y="118183"/>
            <a:ext cx="9173912" cy="2065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The Ones That Got Away</a:t>
            </a:r>
            <a:endParaRPr lang="en-US" sz="5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1677997F-C209-6641-898E-40EAAEFA6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64" y="219456"/>
            <a:ext cx="1639824" cy="1639824"/>
          </a:xfrm>
          <a:prstGeom prst="rect">
            <a:avLst/>
          </a:prstGeom>
        </p:spPr>
      </p:pic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A250E21-ED80-7144-B0D0-A0DBB49F0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40" y="3291841"/>
            <a:ext cx="5738687" cy="313018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0EB61C8-CBB2-1342-901F-26186D877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1841"/>
            <a:ext cx="6244163" cy="31757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CEEB9A-A309-2E43-AE05-8DEB6A3AA376}"/>
              </a:ext>
            </a:extLst>
          </p:cNvPr>
          <p:cNvSpPr txBox="1"/>
          <p:nvPr/>
        </p:nvSpPr>
        <p:spPr>
          <a:xfrm>
            <a:off x="1393678" y="2737023"/>
            <a:ext cx="530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</a:rPr>
              <a:t>Correctly Classified Insults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19799-17CD-A74D-8C29-31BC0666A4F4}"/>
              </a:ext>
            </a:extLst>
          </p:cNvPr>
          <p:cNvSpPr txBox="1"/>
          <p:nvPr/>
        </p:nvSpPr>
        <p:spPr>
          <a:xfrm>
            <a:off x="7178229" y="2737022"/>
            <a:ext cx="530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Incorrectly Classified Insults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E45BB4-F5BD-1A41-BFB2-2AEB6B967AB3}"/>
              </a:ext>
            </a:extLst>
          </p:cNvPr>
          <p:cNvSpPr/>
          <p:nvPr/>
        </p:nvSpPr>
        <p:spPr>
          <a:xfrm>
            <a:off x="10841459" y="3291840"/>
            <a:ext cx="1350541" cy="249382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5CE22A-9873-AC4D-BDA4-3F925D870A37}"/>
              </a:ext>
            </a:extLst>
          </p:cNvPr>
          <p:cNvSpPr/>
          <p:nvPr/>
        </p:nvSpPr>
        <p:spPr>
          <a:xfrm>
            <a:off x="7526647" y="3577855"/>
            <a:ext cx="2103086" cy="292771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4706B9-FAA2-2B40-9E7E-EFC8F1029FC0}"/>
              </a:ext>
            </a:extLst>
          </p:cNvPr>
          <p:cNvSpPr/>
          <p:nvPr/>
        </p:nvSpPr>
        <p:spPr>
          <a:xfrm>
            <a:off x="1610756" y="5351237"/>
            <a:ext cx="2254661" cy="737836"/>
          </a:xfrm>
          <a:prstGeom prst="ellipse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CF007-16A4-964E-931A-091F47F26C70}"/>
              </a:ext>
            </a:extLst>
          </p:cNvPr>
          <p:cNvSpPr/>
          <p:nvPr/>
        </p:nvSpPr>
        <p:spPr>
          <a:xfrm>
            <a:off x="3380232" y="5475928"/>
            <a:ext cx="2715768" cy="737836"/>
          </a:xfrm>
          <a:prstGeom prst="ellipse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5BB8F-1958-F541-B269-254F5BDFB0B1}"/>
              </a:ext>
            </a:extLst>
          </p:cNvPr>
          <p:cNvSpPr/>
          <p:nvPr/>
        </p:nvSpPr>
        <p:spPr>
          <a:xfrm>
            <a:off x="4283323" y="3358150"/>
            <a:ext cx="1376851" cy="217843"/>
          </a:xfrm>
          <a:prstGeom prst="ellipse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1FDED2-6C8F-824B-9EBA-803FD2EFB9B3}"/>
              </a:ext>
            </a:extLst>
          </p:cNvPr>
          <p:cNvSpPr/>
          <p:nvPr/>
        </p:nvSpPr>
        <p:spPr>
          <a:xfrm>
            <a:off x="10400463" y="3807368"/>
            <a:ext cx="811933" cy="2466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D96D48-39A7-4746-9B6F-C55F5045D440}"/>
              </a:ext>
            </a:extLst>
          </p:cNvPr>
          <p:cNvSpPr/>
          <p:nvPr/>
        </p:nvSpPr>
        <p:spPr>
          <a:xfrm>
            <a:off x="5628321" y="4802752"/>
            <a:ext cx="638479" cy="219995"/>
          </a:xfrm>
          <a:prstGeom prst="ellipse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1" animBg="1"/>
      <p:bldP spid="20" grpId="1" animBg="1"/>
      <p:bldP spid="21" grpId="1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To Catch a Troll/Troll Hunting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">
            <a:extLst>
              <a:ext uri="{FF2B5EF4-FFF2-40B4-BE49-F238E27FC236}">
                <a16:creationId xmlns:a16="http://schemas.microsoft.com/office/drawing/2014/main" id="{619F1580-E87A-F547-BA94-3EF4616A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1"/>
            <a:ext cx="12192000" cy="6863782"/>
          </a:xfrm>
          <a:prstGeom prst="rect">
            <a:avLst/>
          </a:prstGeom>
          <a:noFill/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Takeaway">
            <a:extLst>
              <a:ext uri="{FF2B5EF4-FFF2-40B4-BE49-F238E27FC236}">
                <a16:creationId xmlns:a16="http://schemas.microsoft.com/office/drawing/2014/main" id="{C7209033-C7DF-5941-B45C-DB5BF67B8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9607" y="-19200"/>
            <a:ext cx="1962439" cy="1962439"/>
          </a:xfrm>
          <a:prstGeom prst="rect">
            <a:avLst/>
          </a:prstGeom>
        </p:spPr>
      </p:pic>
      <p:pic>
        <p:nvPicPr>
          <p:cNvPr id="33" name="Graphic 32" descr="Old Key">
            <a:extLst>
              <a:ext uri="{FF2B5EF4-FFF2-40B4-BE49-F238E27FC236}">
                <a16:creationId xmlns:a16="http://schemas.microsoft.com/office/drawing/2014/main" id="{F68FEF20-5591-C540-83E2-025835289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063133" flipV="1">
            <a:off x="117365" y="67752"/>
            <a:ext cx="1826933" cy="18269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7CDE7D-A7A1-FA40-818F-FD68933D336C}"/>
              </a:ext>
            </a:extLst>
          </p:cNvPr>
          <p:cNvGrpSpPr/>
          <p:nvPr/>
        </p:nvGrpSpPr>
        <p:grpSpPr>
          <a:xfrm>
            <a:off x="1031633" y="2234583"/>
            <a:ext cx="10266345" cy="3364414"/>
            <a:chOff x="1031633" y="2234583"/>
            <a:chExt cx="10266345" cy="336441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A73AE1B-AB5F-4148-9C58-E8602F066D8F}"/>
                </a:ext>
              </a:extLst>
            </p:cNvPr>
            <p:cNvSpPr/>
            <p:nvPr/>
          </p:nvSpPr>
          <p:spPr>
            <a:xfrm>
              <a:off x="1031633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0"/>
                    <a:satOff val="0"/>
                    <a:lumOff val="0"/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5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From </a:t>
              </a:r>
              <a:r>
                <a:rPr lang="en-US" sz="1900" b="1" kern="1200" dirty="0"/>
                <a:t>Imperium</a:t>
              </a:r>
              <a:r>
                <a:rPr lang="en-US" sz="1900" kern="1200" dirty="0"/>
                <a:t> Kaggle corpus: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1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- 6594</a:t>
              </a:r>
              <a:r>
                <a:rPr lang="en-US" sz="1900" kern="1200" dirty="0"/>
                <a:t> comments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- </a:t>
              </a:r>
              <a:r>
                <a:rPr lang="en-US" sz="1900" b="1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26% </a:t>
              </a:r>
              <a:r>
                <a:rPr lang="en-US" sz="1900" b="0" kern="1200" dirty="0">
                  <a:solidFill>
                    <a:schemeClr val="bg1"/>
                  </a:solidFill>
                </a:rPr>
                <a:t>insulting</a:t>
              </a:r>
              <a:endParaRPr lang="en-US" sz="19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5C28F1E-5020-2C45-8EAF-FF4857FA8FF9}"/>
                </a:ext>
              </a:extLst>
            </p:cNvPr>
            <p:cNvSpPr/>
            <p:nvPr/>
          </p:nvSpPr>
          <p:spPr>
            <a:xfrm>
              <a:off x="1031633" y="2234583"/>
              <a:ext cx="3248843" cy="1345765"/>
            </a:xfrm>
            <a:custGeom>
              <a:avLst/>
              <a:gdLst>
                <a:gd name="connsiteX0" fmla="*/ 0 w 3248843"/>
                <a:gd name="connsiteY0" fmla="*/ 0 h 1345765"/>
                <a:gd name="connsiteX1" fmla="*/ 3248843 w 3248843"/>
                <a:gd name="connsiteY1" fmla="*/ 0 h 1345765"/>
                <a:gd name="connsiteX2" fmla="*/ 3248843 w 3248843"/>
                <a:gd name="connsiteY2" fmla="*/ 1345765 h 1345765"/>
                <a:gd name="connsiteX3" fmla="*/ 0 w 3248843"/>
                <a:gd name="connsiteY3" fmla="*/ 1345765 h 1345765"/>
                <a:gd name="connsiteX4" fmla="*/ 0 w 3248843"/>
                <a:gd name="connsiteY4" fmla="*/ 0 h 134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1345765">
                  <a:moveTo>
                    <a:pt x="0" y="0"/>
                  </a:moveTo>
                  <a:lnTo>
                    <a:pt x="3248843" y="0"/>
                  </a:lnTo>
                  <a:lnTo>
                    <a:pt x="3248843" y="1345765"/>
                  </a:lnTo>
                  <a:lnTo>
                    <a:pt x="0" y="13457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3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65100" rIns="320914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/>
                <a:t>01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651DC9E-744F-6843-8C50-68E3AFA5E52F}"/>
                </a:ext>
              </a:extLst>
            </p:cNvPr>
            <p:cNvSpPr/>
            <p:nvPr/>
          </p:nvSpPr>
          <p:spPr>
            <a:xfrm>
              <a:off x="4540384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3379271"/>
                    <a:satOff val="-8710"/>
                    <a:lumOff val="-5883"/>
                    <a:satMod val="103000"/>
                    <a:lumMod val="102000"/>
                    <a:tint val="94000"/>
                    <a:alpha val="17000"/>
                  </a:schemeClr>
                </a:gs>
                <a:gs pos="50000">
                  <a:schemeClr val="accent5">
                    <a:hueOff val="-3379271"/>
                    <a:satOff val="-8710"/>
                    <a:lumOff val="-5883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-3379271"/>
                    <a:satOff val="-8710"/>
                    <a:lumOff val="-5883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>
                <a:hueOff val="-3379271"/>
                <a:satOff val="-8710"/>
                <a:lumOff val="-5883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We prepared the data for modelling by:</a:t>
              </a:r>
            </a:p>
            <a:p>
              <a:pPr marL="342900" lvl="0" indent="-34290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900" dirty="0"/>
                <a:t>Stripping noise</a:t>
              </a:r>
            </a:p>
            <a:p>
              <a:pPr marL="342900" lvl="0" indent="-34290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900" kern="1200" dirty="0"/>
                <a:t>Normalizing </a:t>
              </a:r>
            </a:p>
            <a:p>
              <a:pPr marL="342900" lvl="0" indent="-34290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900" kern="1200" dirty="0"/>
                <a:t>Lemmatizing</a:t>
              </a:r>
            </a:p>
            <a:p>
              <a:pPr marL="342900" lvl="0" indent="-34290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Char char="-"/>
              </a:pPr>
              <a:r>
                <a:rPr lang="en-US" sz="1900" dirty="0"/>
                <a:t>Tokenizing ++</a:t>
              </a:r>
              <a:endParaRPr lang="en-US" sz="1900" kern="12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7DF5B3C-7A0B-9E48-ABF5-EC9B35D77D62}"/>
                </a:ext>
              </a:extLst>
            </p:cNvPr>
            <p:cNvSpPr/>
            <p:nvPr/>
          </p:nvSpPr>
          <p:spPr>
            <a:xfrm>
              <a:off x="4540384" y="2234583"/>
              <a:ext cx="3248843" cy="1345765"/>
            </a:xfrm>
            <a:custGeom>
              <a:avLst/>
              <a:gdLst>
                <a:gd name="connsiteX0" fmla="*/ 0 w 3248843"/>
                <a:gd name="connsiteY0" fmla="*/ 0 h 1345765"/>
                <a:gd name="connsiteX1" fmla="*/ 3248843 w 3248843"/>
                <a:gd name="connsiteY1" fmla="*/ 0 h 1345765"/>
                <a:gd name="connsiteX2" fmla="*/ 3248843 w 3248843"/>
                <a:gd name="connsiteY2" fmla="*/ 1345765 h 1345765"/>
                <a:gd name="connsiteX3" fmla="*/ 0 w 3248843"/>
                <a:gd name="connsiteY3" fmla="*/ 1345765 h 1345765"/>
                <a:gd name="connsiteX4" fmla="*/ 0 w 3248843"/>
                <a:gd name="connsiteY4" fmla="*/ 0 h 134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1345765">
                  <a:moveTo>
                    <a:pt x="0" y="0"/>
                  </a:moveTo>
                  <a:lnTo>
                    <a:pt x="3248843" y="0"/>
                  </a:lnTo>
                  <a:lnTo>
                    <a:pt x="3248843" y="1345765"/>
                  </a:lnTo>
                  <a:lnTo>
                    <a:pt x="0" y="13457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3">
              <a:scrgbClr r="0" g="0" b="0"/>
            </a:fillRef>
            <a:effectRef idx="2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65100" rIns="320914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/>
                <a:t>02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89504F7-0C7B-6842-9A2D-894E623AE8A3}"/>
                </a:ext>
              </a:extLst>
            </p:cNvPr>
            <p:cNvSpPr/>
            <p:nvPr/>
          </p:nvSpPr>
          <p:spPr>
            <a:xfrm>
              <a:off x="8049135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6758543"/>
                    <a:satOff val="-17419"/>
                    <a:lumOff val="-11765"/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5">
                    <a:hueOff val="-6758543"/>
                    <a:satOff val="-17419"/>
                    <a:lumOff val="-11765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-6758543"/>
                    <a:satOff val="-17419"/>
                    <a:lumOff val="-11765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With an </a:t>
              </a:r>
              <a:r>
                <a:rPr lang="en-US" sz="1900" b="1" kern="1200" dirty="0">
                  <a:solidFill>
                    <a:schemeClr val="tx1"/>
                  </a:solidFill>
                </a:rPr>
                <a:t>under-sampled </a:t>
              </a:r>
              <a:r>
                <a:rPr lang="en-US" sz="1900" kern="1200" dirty="0">
                  <a:solidFill>
                    <a:schemeClr val="bg1"/>
                  </a:solidFill>
                </a:rPr>
                <a:t>majority class fed to a </a:t>
              </a:r>
              <a:r>
                <a:rPr lang="en-US" sz="1900" b="1" kern="1200" dirty="0">
                  <a:solidFill>
                    <a:schemeClr val="tx1"/>
                  </a:solidFill>
                </a:rPr>
                <a:t>Naïve Bayes </a:t>
              </a:r>
              <a:r>
                <a:rPr lang="en-US" sz="1900" kern="1200" dirty="0">
                  <a:solidFill>
                    <a:schemeClr val="bg1"/>
                  </a:solidFill>
                </a:rPr>
                <a:t>classifier with </a:t>
              </a:r>
              <a:r>
                <a:rPr lang="en-US" sz="1900" b="1" kern="1200" dirty="0" err="1">
                  <a:solidFill>
                    <a:schemeClr val="tx1"/>
                  </a:solidFill>
                </a:rPr>
                <a:t>Tf-idf</a:t>
              </a:r>
              <a:r>
                <a:rPr lang="en-US" sz="1900" b="1" kern="1200" dirty="0">
                  <a:solidFill>
                    <a:schemeClr val="tx1"/>
                  </a:solidFill>
                </a:rPr>
                <a:t> unigram </a:t>
              </a:r>
              <a:r>
                <a:rPr lang="en-US" sz="1900" kern="1200" dirty="0">
                  <a:solidFill>
                    <a:schemeClr val="bg1"/>
                  </a:solidFill>
                </a:rPr>
                <a:t>features, we obtained an ROC/AUC of </a:t>
              </a:r>
              <a:r>
                <a:rPr lang="en-US" sz="1900" b="1" kern="1200" dirty="0">
                  <a:solidFill>
                    <a:schemeClr val="tx1"/>
                  </a:solidFill>
                </a:rPr>
                <a:t>0.88</a:t>
              </a:r>
              <a:r>
                <a:rPr lang="en-US" sz="1900" kern="1200" dirty="0">
                  <a:solidFill>
                    <a:schemeClr val="bg1"/>
                  </a:solidFill>
                </a:rPr>
                <a:t> with </a:t>
              </a:r>
              <a:r>
                <a:rPr lang="en-US" sz="1900" b="1" kern="1200" dirty="0">
                  <a:solidFill>
                    <a:schemeClr val="tx1"/>
                  </a:solidFill>
                </a:rPr>
                <a:t>maximum recall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A6616BD-3DD4-7745-A36D-457F9A4262CF}"/>
                </a:ext>
              </a:extLst>
            </p:cNvPr>
            <p:cNvSpPr/>
            <p:nvPr/>
          </p:nvSpPr>
          <p:spPr>
            <a:xfrm>
              <a:off x="8049135" y="2234583"/>
              <a:ext cx="3248843" cy="1345765"/>
            </a:xfrm>
            <a:custGeom>
              <a:avLst/>
              <a:gdLst>
                <a:gd name="connsiteX0" fmla="*/ 0 w 3248843"/>
                <a:gd name="connsiteY0" fmla="*/ 0 h 1345765"/>
                <a:gd name="connsiteX1" fmla="*/ 3248843 w 3248843"/>
                <a:gd name="connsiteY1" fmla="*/ 0 h 1345765"/>
                <a:gd name="connsiteX2" fmla="*/ 3248843 w 3248843"/>
                <a:gd name="connsiteY2" fmla="*/ 1345765 h 1345765"/>
                <a:gd name="connsiteX3" fmla="*/ 0 w 3248843"/>
                <a:gd name="connsiteY3" fmla="*/ 1345765 h 1345765"/>
                <a:gd name="connsiteX4" fmla="*/ 0 w 3248843"/>
                <a:gd name="connsiteY4" fmla="*/ 0 h 134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1345765">
                  <a:moveTo>
                    <a:pt x="0" y="0"/>
                  </a:moveTo>
                  <a:lnTo>
                    <a:pt x="3248843" y="0"/>
                  </a:lnTo>
                  <a:lnTo>
                    <a:pt x="3248843" y="1345765"/>
                  </a:lnTo>
                  <a:lnTo>
                    <a:pt x="0" y="13457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3">
              <a:scrgbClr r="0" g="0" b="0"/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65100" rIns="320914" bIns="165100" numCol="1" spcCol="1270" anchor="ctr" anchorCtr="0">
              <a:noAutofit/>
            </a:bodyPr>
            <a:lstStyle/>
            <a:p>
              <a:pPr marL="0" lvl="0" indent="0" algn="l" defTabSz="2933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600" kern="1200" dirty="0"/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9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">
            <a:extLst>
              <a:ext uri="{FF2B5EF4-FFF2-40B4-BE49-F238E27FC236}">
                <a16:creationId xmlns:a16="http://schemas.microsoft.com/office/drawing/2014/main" id="{619F1580-E87A-F547-BA94-3EF4616A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1"/>
            <a:ext cx="12192000" cy="6863782"/>
          </a:xfrm>
          <a:prstGeom prst="rect">
            <a:avLst/>
          </a:prstGeom>
          <a:noFill/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BFFAB72-E9E9-6F4C-9420-B4715C571AA2}"/>
              </a:ext>
            </a:extLst>
          </p:cNvPr>
          <p:cNvGrpSpPr/>
          <p:nvPr/>
        </p:nvGrpSpPr>
        <p:grpSpPr>
          <a:xfrm>
            <a:off x="1031633" y="2234583"/>
            <a:ext cx="10266345" cy="3364414"/>
            <a:chOff x="1031633" y="2234583"/>
            <a:chExt cx="10266345" cy="3364414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D95E37B-0382-BF49-87FD-F3187D82DEFF}"/>
                </a:ext>
              </a:extLst>
            </p:cNvPr>
            <p:cNvSpPr/>
            <p:nvPr/>
          </p:nvSpPr>
          <p:spPr>
            <a:xfrm>
              <a:off x="1031633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0"/>
                    <a:satOff val="0"/>
                    <a:lumOff val="0"/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5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C2849FE-60CA-304B-997E-57D1CE1A790B}"/>
                </a:ext>
              </a:extLst>
            </p:cNvPr>
            <p:cNvSpPr/>
            <p:nvPr/>
          </p:nvSpPr>
          <p:spPr>
            <a:xfrm>
              <a:off x="4540384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3379271"/>
                    <a:satOff val="-8710"/>
                    <a:lumOff val="-5883"/>
                    <a:satMod val="103000"/>
                    <a:lumMod val="102000"/>
                    <a:tint val="94000"/>
                    <a:alpha val="17000"/>
                  </a:schemeClr>
                </a:gs>
                <a:gs pos="50000">
                  <a:schemeClr val="accent5">
                    <a:hueOff val="-3379271"/>
                    <a:satOff val="-8710"/>
                    <a:lumOff val="-5883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-3379271"/>
                    <a:satOff val="-8710"/>
                    <a:lumOff val="-5883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>
                <a:hueOff val="-3379271"/>
                <a:satOff val="-8710"/>
                <a:lumOff val="-5883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ED5FC692-4E51-144D-9733-C39C8282B34E}"/>
                </a:ext>
              </a:extLst>
            </p:cNvPr>
            <p:cNvSpPr/>
            <p:nvPr/>
          </p:nvSpPr>
          <p:spPr>
            <a:xfrm>
              <a:off x="8049135" y="2234583"/>
              <a:ext cx="3248843" cy="3364414"/>
            </a:xfrm>
            <a:custGeom>
              <a:avLst/>
              <a:gdLst>
                <a:gd name="connsiteX0" fmla="*/ 0 w 3248843"/>
                <a:gd name="connsiteY0" fmla="*/ 0 h 3364414"/>
                <a:gd name="connsiteX1" fmla="*/ 3248843 w 3248843"/>
                <a:gd name="connsiteY1" fmla="*/ 0 h 3364414"/>
                <a:gd name="connsiteX2" fmla="*/ 3248843 w 3248843"/>
                <a:gd name="connsiteY2" fmla="*/ 3364414 h 3364414"/>
                <a:gd name="connsiteX3" fmla="*/ 0 w 3248843"/>
                <a:gd name="connsiteY3" fmla="*/ 3364414 h 3364414"/>
                <a:gd name="connsiteX4" fmla="*/ 0 w 3248843"/>
                <a:gd name="connsiteY4" fmla="*/ 0 h 336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8843" h="3364414">
                  <a:moveTo>
                    <a:pt x="0" y="0"/>
                  </a:moveTo>
                  <a:lnTo>
                    <a:pt x="3248843" y="0"/>
                  </a:lnTo>
                  <a:lnTo>
                    <a:pt x="3248843" y="3364414"/>
                  </a:lnTo>
                  <a:lnTo>
                    <a:pt x="0" y="33644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hueOff val="-6758543"/>
                    <a:satOff val="-17419"/>
                    <a:lumOff val="-11765"/>
                    <a:satMod val="103000"/>
                    <a:lumMod val="102000"/>
                    <a:tint val="94000"/>
                    <a:alpha val="0"/>
                  </a:schemeClr>
                </a:gs>
                <a:gs pos="50000">
                  <a:schemeClr val="accent5">
                    <a:hueOff val="-6758543"/>
                    <a:satOff val="-17419"/>
                    <a:lumOff val="-11765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hueOff val="-6758543"/>
                    <a:satOff val="-17419"/>
                    <a:lumOff val="-11765"/>
                    <a:alphaOff val="0"/>
                    <a:lumMod val="99000"/>
                    <a:satMod val="120000"/>
                    <a:shade val="78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914" tIns="1345765" rIns="320914" bIns="330201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2593C734-0AAF-994C-AB6C-01FE7850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3984" y="369157"/>
            <a:ext cx="9144000" cy="1017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0700" dirty="0">
                <a:solidFill>
                  <a:srgbClr val="FF0000"/>
                </a:solidFill>
                <a:latin typeface="Lucida Blackletter" pitchFamily="2" charset="77"/>
              </a:rPr>
              <a:t>H</a:t>
            </a:r>
            <a:r>
              <a:rPr lang="en-US" sz="6000" dirty="0">
                <a:latin typeface="Lucida Blackletter" pitchFamily="2" charset="77"/>
              </a:rPr>
              <a:t>appily Ever After?...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DE84A813-530A-1740-9A16-ACB7EE38B91A}"/>
              </a:ext>
            </a:extLst>
          </p:cNvPr>
          <p:cNvSpPr txBox="1"/>
          <p:nvPr/>
        </p:nvSpPr>
        <p:spPr>
          <a:xfrm>
            <a:off x="1031633" y="2234583"/>
            <a:ext cx="3248843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u="sng" dirty="0">
                <a:solidFill>
                  <a:schemeClr val="bg1"/>
                </a:solidFill>
              </a:rPr>
              <a:t>The business question: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/>
              <a:t>accurately</a:t>
            </a:r>
            <a:r>
              <a:rPr lang="en-US" dirty="0">
                <a:solidFill>
                  <a:schemeClr val="bg1"/>
                </a:solidFill>
              </a:rPr>
              <a:t> identify insulting comments targeted at an </a:t>
            </a:r>
            <a:r>
              <a:rPr lang="en-US" b="1" dirty="0"/>
              <a:t>individual contributor </a:t>
            </a:r>
            <a:r>
              <a:rPr lang="en-US" dirty="0">
                <a:solidFill>
                  <a:schemeClr val="bg1"/>
                </a:solidFill>
              </a:rPr>
              <a:t>within an online social commentary whilst minimizing </a:t>
            </a:r>
            <a:r>
              <a:rPr lang="en-US" b="1" dirty="0"/>
              <a:t>unnecessary censorship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</a:rPr>
              <a:t>We achieved:</a:t>
            </a:r>
          </a:p>
          <a:p>
            <a:pPr marL="285750" lvl="0" indent="-28575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 sound result &amp; </a:t>
            </a:r>
            <a:r>
              <a:rPr lang="en-US" b="1" dirty="0"/>
              <a:t>relatively strong model</a:t>
            </a:r>
          </a:p>
          <a:p>
            <a:pPr marL="285750" lvl="0" indent="-28575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Score-wise, outperformed a similar 2016 Stanford study</a:t>
            </a:r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D2AC45-DD07-384D-88EF-7901CE47F414}"/>
              </a:ext>
            </a:extLst>
          </p:cNvPr>
          <p:cNvSpPr txBox="1"/>
          <p:nvPr/>
        </p:nvSpPr>
        <p:spPr>
          <a:xfrm>
            <a:off x="4540384" y="2234583"/>
            <a:ext cx="337114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u="sng" dirty="0">
                <a:solidFill>
                  <a:schemeClr val="bg1"/>
                </a:solidFill>
              </a:rPr>
              <a:t>Room for improvement:</a:t>
            </a: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bg1"/>
                </a:solidFill>
              </a:rPr>
              <a:t>Quality &amp; quantity of data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b="1" dirty="0"/>
              <a:t>Per-platform</a:t>
            </a:r>
            <a:r>
              <a:rPr lang="en-US" sz="2000" dirty="0">
                <a:solidFill>
                  <a:schemeClr val="bg1"/>
                </a:solidFill>
              </a:rPr>
              <a:t> data scrape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Polling/survey for </a:t>
            </a:r>
            <a:r>
              <a:rPr lang="en-US" sz="2000" b="1" dirty="0"/>
              <a:t>‘insult’ / ‘non-insult’ tagging </a:t>
            </a:r>
            <a:r>
              <a:rPr lang="en-US" sz="2000" dirty="0">
                <a:solidFill>
                  <a:schemeClr val="bg1"/>
                </a:solidFill>
              </a:rPr>
              <a:t>consensus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Improved data engineering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Focus on improving </a:t>
            </a:r>
            <a:r>
              <a:rPr lang="en-US" sz="2000" b="1" dirty="0"/>
              <a:t>Precision Score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u="sng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5CF52E-BCF0-E048-8654-B0FC6BC82DAA}"/>
              </a:ext>
            </a:extLst>
          </p:cNvPr>
          <p:cNvSpPr txBox="1"/>
          <p:nvPr/>
        </p:nvSpPr>
        <p:spPr>
          <a:xfrm>
            <a:off x="8055706" y="2234583"/>
            <a:ext cx="324884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u="sng" dirty="0">
                <a:solidFill>
                  <a:schemeClr val="bg1"/>
                </a:solidFill>
              </a:rPr>
              <a:t>Future work: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Access more </a:t>
            </a:r>
            <a:r>
              <a:rPr lang="en-US" sz="2000" b="1" dirty="0"/>
              <a:t>comprehensive datasets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Productize model delivery for </a:t>
            </a:r>
            <a:r>
              <a:rPr lang="en-US" sz="2000" b="1" dirty="0"/>
              <a:t>cloud-based, real-time comment analysis</a:t>
            </a:r>
            <a:r>
              <a:rPr lang="en-US" sz="2000" dirty="0">
                <a:solidFill>
                  <a:schemeClr val="bg1"/>
                </a:solidFill>
              </a:rPr>
              <a:t> and seed on smaller social platforms</a:t>
            </a:r>
          </a:p>
          <a:p>
            <a:pPr marL="342900" lvl="0" indent="-34290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u="sng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3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rental Advisory Label">
            <a:extLst>
              <a:ext uri="{FF2B5EF4-FFF2-40B4-BE49-F238E27FC236}">
                <a16:creationId xmlns:a16="http://schemas.microsoft.com/office/drawing/2014/main" id="{FE915A6D-ACBE-AA4D-BA2F-EBE37CE4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79"/>
            <a:ext cx="12191999" cy="66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5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in a wet suit carrying a surfboard&#10;&#10;Description automatically generated">
            <a:extLst>
              <a:ext uri="{FF2B5EF4-FFF2-40B4-BE49-F238E27FC236}">
                <a16:creationId xmlns:a16="http://schemas.microsoft.com/office/drawing/2014/main" id="{7DF67D19-A6B7-E644-8D3F-C2AEB2522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0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">
            <a:extLst>
              <a:ext uri="{FF2B5EF4-FFF2-40B4-BE49-F238E27FC236}">
                <a16:creationId xmlns:a16="http://schemas.microsoft.com/office/drawing/2014/main" id="{619F1580-E87A-F547-BA94-3EF4616A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1"/>
            <a:ext cx="12192000" cy="6863782"/>
          </a:xfrm>
          <a:prstGeom prst="rect">
            <a:avLst/>
          </a:prstGeom>
          <a:noFill/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2593C734-0AAF-994C-AB6C-01FE7850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67084"/>
            <a:ext cx="9144000" cy="1017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0700" dirty="0">
                <a:latin typeface="Lucida Blackletter" pitchFamily="2" charset="77"/>
              </a:rPr>
              <a:t>Thank You!</a:t>
            </a:r>
            <a:br>
              <a:rPr lang="en-US" sz="10700" dirty="0">
                <a:latin typeface="Lucida Blackletter" pitchFamily="2" charset="77"/>
              </a:rPr>
            </a:br>
            <a:br>
              <a:rPr lang="en-US" sz="10700" dirty="0">
                <a:latin typeface="Lucida Blackletter" pitchFamily="2" charset="77"/>
              </a:rPr>
            </a:br>
            <a:r>
              <a:rPr lang="en-US" sz="10700" dirty="0">
                <a:latin typeface="Lucida Blackletter" pitchFamily="2" charset="77"/>
              </a:rPr>
              <a:t>Questions?</a:t>
            </a:r>
            <a:endParaRPr lang="en-US" sz="6000" dirty="0">
              <a:latin typeface="Lucida Blacklet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011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cture">
            <a:extLst>
              <a:ext uri="{FF2B5EF4-FFF2-40B4-BE49-F238E27FC236}">
                <a16:creationId xmlns:a16="http://schemas.microsoft.com/office/drawing/2014/main" id="{619F1580-E87A-F547-BA94-3EF4616AE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1"/>
            <a:ext cx="12192000" cy="6863782"/>
          </a:xfrm>
          <a:prstGeom prst="rect">
            <a:avLst/>
          </a:prstGeom>
          <a:noFill/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2593C734-0AAF-994C-AB6C-01FE7850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67084"/>
            <a:ext cx="9144000" cy="1017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10700" dirty="0">
                <a:latin typeface="Lucida Blackletter" pitchFamily="2" charset="77"/>
              </a:rPr>
              <a:t>Thank You!</a:t>
            </a:r>
            <a:br>
              <a:rPr lang="en-US" sz="10700" dirty="0">
                <a:latin typeface="Lucida Blackletter" pitchFamily="2" charset="77"/>
              </a:rPr>
            </a:br>
            <a:br>
              <a:rPr lang="en-US" sz="10700" dirty="0">
                <a:latin typeface="Lucida Blackletter" pitchFamily="2" charset="77"/>
              </a:rPr>
            </a:br>
            <a:r>
              <a:rPr lang="en-US" sz="10700" dirty="0">
                <a:latin typeface="Lucida Blackletter" pitchFamily="2" charset="77"/>
              </a:rPr>
              <a:t>Questions?</a:t>
            </a:r>
            <a:endParaRPr lang="en-US" sz="6000" dirty="0">
              <a:latin typeface="Lucida Blacklet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14212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AEB6-A1F1-324F-9861-2B1E9466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5A8C-7510-DB4F-AFFA-1058C77F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12242-6AD8-2149-A675-9F7C4975A53F}"/>
              </a:ext>
            </a:extLst>
          </p:cNvPr>
          <p:cNvGrpSpPr/>
          <p:nvPr/>
        </p:nvGrpSpPr>
        <p:grpSpPr>
          <a:xfrm>
            <a:off x="5687870" y="758071"/>
            <a:ext cx="6183858" cy="5924034"/>
            <a:chOff x="5447302" y="374650"/>
            <a:chExt cx="6183858" cy="592403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58EF147-0BB5-D944-887A-B7E0BD557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302" y="640080"/>
              <a:ext cx="6183858" cy="565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45F042-A6DA-4F40-A75B-9979F677150B}"/>
                </a:ext>
              </a:extLst>
            </p:cNvPr>
            <p:cNvSpPr txBox="1"/>
            <p:nvPr/>
          </p:nvSpPr>
          <p:spPr>
            <a:xfrm>
              <a:off x="7185652" y="374650"/>
              <a:ext cx="3543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Insults &amp; Parts-of-Speech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To Catch a Troll/Troll Hunting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45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in a wet suit carrying a surfboard&#10;&#10;Description automatically generated">
            <a:extLst>
              <a:ext uri="{FF2B5EF4-FFF2-40B4-BE49-F238E27FC236}">
                <a16:creationId xmlns:a16="http://schemas.microsoft.com/office/drawing/2014/main" id="{7DF67D19-A6B7-E644-8D3F-C2AEB2522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9263E-642A-5945-B878-3D12CC6D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3984" y="369157"/>
            <a:ext cx="9144000" cy="1017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Lucida Blackletter" pitchFamily="2" charset="77"/>
              </a:rPr>
              <a:t>O</a:t>
            </a:r>
            <a:r>
              <a:rPr lang="en-US" sz="6000" dirty="0">
                <a:solidFill>
                  <a:srgbClr val="FFFFFF"/>
                </a:solidFill>
                <a:latin typeface="Lucida Blackletter" pitchFamily="2" charset="77"/>
              </a:rPr>
              <a:t>nce upon a time…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16337C-0E50-DE48-90F2-60808FBFEC67}"/>
              </a:ext>
            </a:extLst>
          </p:cNvPr>
          <p:cNvCxnSpPr>
            <a:cxnSpLocks/>
          </p:cNvCxnSpPr>
          <p:nvPr/>
        </p:nvCxnSpPr>
        <p:spPr>
          <a:xfrm>
            <a:off x="475488" y="475488"/>
            <a:ext cx="0" cy="804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611AE84-14D5-264D-B5B0-06F3E05F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9250">
            <a:off x="6638" y="4774963"/>
            <a:ext cx="6559770" cy="91047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E02C13A5-ACAD-0F4F-84E3-B706B9058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86" y="3195005"/>
            <a:ext cx="7257994" cy="97081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DA976D7-A375-6E45-B3E3-302E588F0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9" y="1371987"/>
            <a:ext cx="6102467" cy="114713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D167F31-1758-F644-993E-DF0BC72AE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24">
            <a:off x="6980624" y="1131621"/>
            <a:ext cx="5057508" cy="831716"/>
          </a:xfrm>
          <a:prstGeom prst="rect">
            <a:avLst/>
          </a:prstGeom>
        </p:spPr>
      </p:pic>
      <p:pic>
        <p:nvPicPr>
          <p:cNvPr id="20" name="Picture 19" descr="A picture containing knife&#10;&#10;Description automatically generated">
            <a:extLst>
              <a:ext uri="{FF2B5EF4-FFF2-40B4-BE49-F238E27FC236}">
                <a16:creationId xmlns:a16="http://schemas.microsoft.com/office/drawing/2014/main" id="{B08072CB-27FE-2A4A-9608-75286BAF7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27" y="5427935"/>
            <a:ext cx="6102467" cy="937399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93B6990A-B83B-4946-9672-3999B89D5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9244">
            <a:off x="8605370" y="2114829"/>
            <a:ext cx="3238500" cy="774700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0E93E668-33B8-C541-8761-21F13192C4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56" y="4300475"/>
            <a:ext cx="3073400" cy="901700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9B7E316F-E2DE-CE46-A4E2-453DC6C25E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56">
            <a:off x="-11880" y="3254962"/>
            <a:ext cx="4762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5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To Catch a Troll/Troll Hunting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4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65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B3434F-E13F-C74A-9C1D-3244AEF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Goudy Old Style" panose="02020502050305020303" pitchFamily="18" charset="77"/>
              </a:rPr>
              <a:t>The </a:t>
            </a:r>
            <a:br>
              <a:rPr lang="en-US" sz="5400" b="1" kern="1200" dirty="0">
                <a:solidFill>
                  <a:srgbClr val="FFFFFF"/>
                </a:solidFill>
                <a:latin typeface="Goudy Old Style" panose="02020502050305020303" pitchFamily="18" charset="77"/>
              </a:rPr>
            </a:br>
            <a:r>
              <a:rPr lang="en-US" sz="5400" b="1" kern="1200" dirty="0">
                <a:solidFill>
                  <a:srgbClr val="FFFFFF"/>
                </a:solidFill>
                <a:latin typeface="Goudy Old Style" panose="02020502050305020303" pitchFamily="18" charset="77"/>
              </a:rPr>
              <a:t>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8EB6F-C505-0544-A7AF-C7E1BFEB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49" y="640080"/>
            <a:ext cx="6288268" cy="5454110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5D93478A-85BA-174C-A100-DB77BBE1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93" y="0"/>
            <a:ext cx="4977628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E14E51-F631-3741-AC46-41C4829B0F1F}"/>
              </a:ext>
            </a:extLst>
          </p:cNvPr>
          <p:cNvSpPr/>
          <p:nvPr/>
        </p:nvSpPr>
        <p:spPr>
          <a:xfrm>
            <a:off x="6650182" y="1205345"/>
            <a:ext cx="5305335" cy="374073"/>
          </a:xfrm>
          <a:prstGeom prst="ellipse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65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B3434F-E13F-C74A-9C1D-3244AEF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Goudy Old Style" panose="02020502050305020303" pitchFamily="18" charset="77"/>
              </a:rPr>
              <a:t>The Challenge</a:t>
            </a:r>
          </a:p>
        </p:txBody>
      </p:sp>
      <p:pic>
        <p:nvPicPr>
          <p:cNvPr id="9" name="Graphic 8" descr="Security camera">
            <a:extLst>
              <a:ext uri="{FF2B5EF4-FFF2-40B4-BE49-F238E27FC236}">
                <a16:creationId xmlns:a16="http://schemas.microsoft.com/office/drawing/2014/main" id="{0B5E0DB2-B550-AE42-9F14-A8399D75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0273" y="2538214"/>
            <a:ext cx="1653556" cy="1653556"/>
          </a:xfrm>
          <a:prstGeom prst="rect">
            <a:avLst/>
          </a:prstGeom>
        </p:spPr>
      </p:pic>
      <p:pic>
        <p:nvPicPr>
          <p:cNvPr id="11" name="Graphic 10" descr="Flag">
            <a:extLst>
              <a:ext uri="{FF2B5EF4-FFF2-40B4-BE49-F238E27FC236}">
                <a16:creationId xmlns:a16="http://schemas.microsoft.com/office/drawing/2014/main" id="{9F4B218B-F676-924E-9D8B-20419E528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0272" y="410801"/>
            <a:ext cx="1653555" cy="1653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1A5ED2-A600-D140-946C-0C963DD038D9}"/>
              </a:ext>
            </a:extLst>
          </p:cNvPr>
          <p:cNvSpPr txBox="1"/>
          <p:nvPr/>
        </p:nvSpPr>
        <p:spPr>
          <a:xfrm>
            <a:off x="7485551" y="2563186"/>
            <a:ext cx="44016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oudy Old Style" panose="02020502050305020303" pitchFamily="18" charset="77"/>
              </a:rPr>
              <a:t>Business Question</a:t>
            </a:r>
          </a:p>
          <a:p>
            <a:r>
              <a:rPr lang="en-US" sz="2000" dirty="0">
                <a:latin typeface="Goudy Old Style" panose="02020502050305020303" pitchFamily="18" charset="77"/>
              </a:rPr>
              <a:t>Can we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accurately</a:t>
            </a:r>
            <a:r>
              <a:rPr lang="en-US" sz="2000" dirty="0">
                <a:latin typeface="Goudy Old Style" panose="02020502050305020303" pitchFamily="18" charset="77"/>
              </a:rPr>
              <a:t> classify insulting remarks directed at an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individual subject </a:t>
            </a:r>
            <a:r>
              <a:rPr lang="en-US" sz="2000" dirty="0">
                <a:latin typeface="Goudy Old Style" panose="02020502050305020303" pitchFamily="18" charset="77"/>
              </a:rPr>
              <a:t>in online social commentaries so that we may: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oudy Old Style" panose="02020502050305020303" pitchFamily="18" charset="77"/>
              </a:rPr>
              <a:t>Create a space for constructive social discourse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oudy Old Style" panose="02020502050305020303" pitchFamily="18" charset="77"/>
              </a:rPr>
              <a:t>Maintain a low degree of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censorship</a:t>
            </a:r>
          </a:p>
        </p:txBody>
      </p:sp>
      <p:pic>
        <p:nvPicPr>
          <p:cNvPr id="17" name="Graphic 16" descr="No sign">
            <a:extLst>
              <a:ext uri="{FF2B5EF4-FFF2-40B4-BE49-F238E27FC236}">
                <a16:creationId xmlns:a16="http://schemas.microsoft.com/office/drawing/2014/main" id="{358C7EF6-2310-A249-831D-FB7806D22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0273" y="4665628"/>
            <a:ext cx="1653555" cy="1653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FAB77-F8ED-DD48-A6EC-B1258B6CC592}"/>
              </a:ext>
            </a:extLst>
          </p:cNvPr>
          <p:cNvSpPr txBox="1"/>
          <p:nvPr/>
        </p:nvSpPr>
        <p:spPr>
          <a:xfrm>
            <a:off x="7485551" y="5245320"/>
            <a:ext cx="4401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oudy Old Style" panose="02020502050305020303" pitchFamily="18" charset="77"/>
              </a:rPr>
              <a:t>Data Question</a:t>
            </a:r>
          </a:p>
          <a:p>
            <a:r>
              <a:rPr lang="en-US" sz="2000" dirty="0">
                <a:latin typeface="Goudy Old Style" panose="02020502050305020303" pitchFamily="18" charset="77"/>
              </a:rPr>
              <a:t>Which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pre-processing</a:t>
            </a:r>
            <a:r>
              <a:rPr lang="en-US" sz="2000" dirty="0">
                <a:latin typeface="Goudy Old Style" panose="02020502050305020303" pitchFamily="18" charset="77"/>
              </a:rPr>
              <a:t> techniques &amp;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feature engineering </a:t>
            </a:r>
            <a:r>
              <a:rPr lang="en-US" sz="2000" dirty="0">
                <a:latin typeface="Goudy Old Style" panose="02020502050305020303" pitchFamily="18" charset="77"/>
              </a:rPr>
              <a:t>methods give model the best insight into text data?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0FCE-221E-5948-8329-7D5289F26A80}"/>
              </a:ext>
            </a:extLst>
          </p:cNvPr>
          <p:cNvSpPr txBox="1"/>
          <p:nvPr/>
        </p:nvSpPr>
        <p:spPr>
          <a:xfrm>
            <a:off x="7485551" y="172224"/>
            <a:ext cx="4401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oudy Old Style" panose="02020502050305020303" pitchFamily="18" charset="77"/>
              </a:rPr>
              <a:t>Stakeholders</a:t>
            </a:r>
          </a:p>
          <a:p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Anyone</a:t>
            </a:r>
            <a:r>
              <a:rPr lang="en-US" sz="2000" dirty="0">
                <a:latin typeface="Goudy Old Style" panose="02020502050305020303" pitchFamily="18" charset="77"/>
              </a:rPr>
              <a:t> participating in online social commentary</a:t>
            </a:r>
          </a:p>
          <a:p>
            <a:endParaRPr lang="en-US" sz="2000" dirty="0">
              <a:latin typeface="Goudy Old Style" panose="02020502050305020303" pitchFamily="18" charset="77"/>
            </a:endParaRPr>
          </a:p>
          <a:p>
            <a:r>
              <a:rPr lang="en-US" sz="2000" dirty="0">
                <a:latin typeface="Goudy Old Style" panose="02020502050305020303" pitchFamily="18" charset="77"/>
              </a:rPr>
              <a:t>Business </a:t>
            </a:r>
            <a:r>
              <a:rPr lang="en-US" sz="2000" b="1" dirty="0">
                <a:solidFill>
                  <a:srgbClr val="FF0000"/>
                </a:solidFill>
                <a:latin typeface="Goudy Old Style" panose="02020502050305020303" pitchFamily="18" charset="77"/>
              </a:rPr>
              <a:t>product managers </a:t>
            </a:r>
            <a:r>
              <a:rPr lang="en-US" sz="2000" dirty="0">
                <a:latin typeface="Goudy Old Style" panose="02020502050305020303" pitchFamily="18" charset="77"/>
              </a:rPr>
              <a:t>for online media outlets, streaming &amp; social platforms</a:t>
            </a:r>
          </a:p>
        </p:txBody>
      </p:sp>
    </p:spTree>
    <p:extLst>
      <p:ext uri="{BB962C8B-B14F-4D97-AF65-F5344CB8AC3E}">
        <p14:creationId xmlns:p14="http://schemas.microsoft.com/office/powerpoint/2010/main" val="307190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airy trees serve as the gateway for fairies to travel between worlds.">
            <a:extLst>
              <a:ext uri="{FF2B5EF4-FFF2-40B4-BE49-F238E27FC236}">
                <a16:creationId xmlns:a16="http://schemas.microsoft.com/office/drawing/2014/main" id="{EDFE0AD3-BDDE-374E-A0D2-F61CBB67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4" b="363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49319-47DF-4B0E-A584-24C91BDD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oudy Old Style" panose="02020502050305020303" pitchFamily="18" charset="77"/>
                <a:cs typeface="Calibri Light"/>
              </a:rPr>
              <a:t>Agenda</a:t>
            </a:r>
            <a:endParaRPr lang="en-US" sz="5000" b="1" dirty="0">
              <a:solidFill>
                <a:schemeClr val="accent6">
                  <a:lumMod val="20000"/>
                  <a:lumOff val="80000"/>
                </a:schemeClr>
              </a:solidFill>
              <a:latin typeface="Goudy Old Style" panose="02020502050305020303" pitchFamily="18" charset="77"/>
            </a:endParaRP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64A-B085-43A0-A45D-CF846F087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6392"/>
          </a:xfrm>
        </p:spPr>
        <p:txBody>
          <a:bodyPr>
            <a:normAutofit lnSpcReduction="10000"/>
          </a:bodyPr>
          <a:lstStyle/>
          <a:p>
            <a:r>
              <a:rPr lang="en-US" sz="2400" i="1" dirty="0">
                <a:latin typeface="Goudy Old Style" panose="02020502050305020303" pitchFamily="18" charset="77"/>
              </a:rPr>
              <a:t>Once upon a time…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Impact &amp; The Challenge</a:t>
            </a:r>
          </a:p>
          <a:p>
            <a:r>
              <a:rPr lang="en-US" sz="2400" b="1" i="1" dirty="0">
                <a:solidFill>
                  <a:srgbClr val="FF0000"/>
                </a:solidFill>
                <a:latin typeface="Goudy Old Style" panose="02020502050305020303" pitchFamily="18" charset="77"/>
              </a:rPr>
              <a:t>An Insulting Data Dilemma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The Pipeline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To Catch a Troll/Troll Hunting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Key Takeaways</a:t>
            </a:r>
          </a:p>
          <a:p>
            <a:r>
              <a:rPr lang="en-US" sz="2400" i="1" dirty="0">
                <a:latin typeface="Goudy Old Style" panose="02020502050305020303" pitchFamily="18" charset="77"/>
              </a:rPr>
              <a:t>Happily Ever After?...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DA73C0A-4F0D-C040-BF3A-A5EA1980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2" y="569295"/>
            <a:ext cx="863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65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B3434F-E13F-C74A-9C1D-3244AEF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Constructs of an Insult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B00FDFF-1F5A-124C-924A-9C068FCB69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03" y="0"/>
            <a:ext cx="3898392" cy="372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59ECF9-CF54-C549-9E52-81E563649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93" y="3554028"/>
            <a:ext cx="6643748" cy="33873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8AED31-0D69-4143-93D7-EF7B7A3C41A4}"/>
              </a:ext>
            </a:extLst>
          </p:cNvPr>
          <p:cNvSpPr/>
          <p:nvPr/>
        </p:nvSpPr>
        <p:spPr>
          <a:xfrm>
            <a:off x="5801965" y="3886200"/>
            <a:ext cx="2179743" cy="548629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6B390A-3BC0-3B49-94CF-90DF49F84C83}"/>
              </a:ext>
            </a:extLst>
          </p:cNvPr>
          <p:cNvSpPr/>
          <p:nvPr/>
        </p:nvSpPr>
        <p:spPr>
          <a:xfrm>
            <a:off x="9917062" y="5971276"/>
            <a:ext cx="811933" cy="2466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8CC4F4-F1A6-1E49-8F38-98182FD70D83}"/>
              </a:ext>
            </a:extLst>
          </p:cNvPr>
          <p:cNvSpPr/>
          <p:nvPr/>
        </p:nvSpPr>
        <p:spPr>
          <a:xfrm>
            <a:off x="5690033" y="6546272"/>
            <a:ext cx="1604385" cy="3117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688</Words>
  <Application>Microsoft Macintosh PowerPoint</Application>
  <PresentationFormat>Widescreen</PresentationFormat>
  <Paragraphs>208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Courier</vt:lpstr>
      <vt:lpstr>Goudy Old Style</vt:lpstr>
      <vt:lpstr>Lucida Blackletter</vt:lpstr>
      <vt:lpstr>office theme</vt:lpstr>
      <vt:lpstr>PowerPoint Presentation</vt:lpstr>
      <vt:lpstr>PowerPoint Presentation</vt:lpstr>
      <vt:lpstr>Agenda</vt:lpstr>
      <vt:lpstr>Once upon a time…</vt:lpstr>
      <vt:lpstr>Agenda</vt:lpstr>
      <vt:lpstr>The  Impact</vt:lpstr>
      <vt:lpstr>The Challenge</vt:lpstr>
      <vt:lpstr>Agenda</vt:lpstr>
      <vt:lpstr>Constructs of an Insult</vt:lpstr>
      <vt:lpstr>A Data Dilemma</vt:lpstr>
      <vt:lpstr>Agenda</vt:lpstr>
      <vt:lpstr>The Pipeline</vt:lpstr>
      <vt:lpstr>Agenda</vt:lpstr>
      <vt:lpstr>Troll Hunting– The Models</vt:lpstr>
      <vt:lpstr>Troll Hunting– The Output</vt:lpstr>
      <vt:lpstr>The Ones That Got Away</vt:lpstr>
      <vt:lpstr>Agenda</vt:lpstr>
      <vt:lpstr>PowerPoint Presentation</vt:lpstr>
      <vt:lpstr>Happily Ever After?...</vt:lpstr>
      <vt:lpstr>PowerPoint Presentation</vt:lpstr>
      <vt:lpstr>Thank You!  Questions?</vt:lpstr>
      <vt:lpstr>Thank You! 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Sam Penny at BR</dc:creator>
  <cp:lastModifiedBy>Sam Penny at BR</cp:lastModifiedBy>
  <cp:revision>57</cp:revision>
  <dcterms:created xsi:type="dcterms:W3CDTF">2020-11-29T05:57:34Z</dcterms:created>
  <dcterms:modified xsi:type="dcterms:W3CDTF">2020-12-02T22:46:52Z</dcterms:modified>
</cp:coreProperties>
</file>